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71050FF-E9C8-4891-A233-4C7599D3BF92}">
  <a:tblStyle styleId="{971050FF-E9C8-4891-A233-4C7599D3BF92}" styleName="Table_0">
    <a:wholeTbl>
      <a:tcTxStyle b="off" i="off">
        <a:font>
          <a:latin typeface="Arial"/>
          <a:ea typeface="Arial"/>
          <a:cs typeface="Arial"/>
        </a:font>
        <a:schemeClr val="dk1"/>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band1H>
      <a:tcTxStyle/>
      <a:tcStyle>
        <a:tcBdr>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tcBdr>
      </a:tcStyle>
    </a:band1H>
    <a:band2H>
      <a:tcTxStyle/>
    </a:band2H>
    <a:band1V>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1V>
    <a:band2V>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med" w="med" type="none"/>
              <a:tailEnd len="med" w="med"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 styleId="{B7244344-B25D-4578-A796-B8A2FC8C3416}" styleName="Table_1">
    <a:wholeTbl>
      <a:tcTxStyle b="off" i="off">
        <a:font>
          <a:latin typeface="Arial"/>
          <a:ea typeface="Arial"/>
          <a:cs typeface="Arial"/>
        </a:font>
        <a:schemeClr val="dk1"/>
      </a:tcTxStyle>
      <a:tcStyle>
        <a:tcBdr>
          <a:left>
            <a:ln cap="flat" cmpd="sng" w="12700">
              <a:solidFill>
                <a:schemeClr val="accent2"/>
              </a:solidFill>
              <a:prstDash val="solid"/>
              <a:round/>
              <a:headEnd len="med" w="med" type="none"/>
              <a:tailEnd len="med" w="med" type="none"/>
            </a:ln>
          </a:left>
          <a:right>
            <a:ln cap="flat" cmpd="sng" w="12700">
              <a:solidFill>
                <a:schemeClr val="accent2"/>
              </a:solidFill>
              <a:prstDash val="solid"/>
              <a:round/>
              <a:headEnd len="med" w="med" type="none"/>
              <a:tailEnd len="med" w="med" type="none"/>
            </a:ln>
          </a:right>
          <a:top>
            <a:ln cap="flat" cmpd="sng" w="12700">
              <a:solidFill>
                <a:schemeClr val="accent2"/>
              </a:solidFill>
              <a:prstDash val="solid"/>
              <a:round/>
              <a:headEnd len="med" w="med" type="none"/>
              <a:tailEnd len="med" w="med" type="none"/>
            </a:ln>
          </a:top>
          <a:bottom>
            <a:ln cap="flat" cmpd="sng" w="12700">
              <a:solidFill>
                <a:schemeClr val="accent2"/>
              </a:solidFill>
              <a:prstDash val="solid"/>
              <a:round/>
              <a:headEnd len="med" w="med" type="none"/>
              <a:tailEnd len="med" w="med" type="none"/>
            </a:ln>
          </a:bottom>
          <a:insideH>
            <a:ln cap="flat" cmpd="sng" w="12700">
              <a:solidFill>
                <a:schemeClr val="accent2"/>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chemeClr val="lt1"/>
          </a:solidFill>
        </a:fill>
      </a:tcStyle>
    </a:wholeTbl>
    <a:band1H>
      <a:tcTxStyle/>
      <a:tcStyle>
        <a:fill>
          <a:solidFill>
            <a:srgbClr val="FDEFE7"/>
          </a:solidFill>
        </a:fill>
      </a:tcStyle>
    </a:band1H>
    <a:band2H>
      <a:tcTxStyle/>
    </a:band2H>
    <a:band1V>
      <a:tcTxStyle/>
      <a:tcStyle>
        <a:fill>
          <a:solidFill>
            <a:srgbClr val="FDEFE7"/>
          </a:solidFill>
        </a:fill>
      </a:tcStyle>
    </a:band1V>
    <a:band2V>
      <a:tcTxStyle/>
    </a:band2V>
    <a:lastCol>
      <a:tcTxStyle b="on" i="off"/>
    </a:lastCol>
    <a:firstCol>
      <a:tcTxStyle b="on" i="off"/>
    </a:firstCol>
    <a:lastRow>
      <a:tcTxStyle b="on" i="off"/>
      <a:tcStyle>
        <a:tcBdr>
          <a:top>
            <a:ln cap="flat" cmpd="sng" w="50800">
              <a:solidFill>
                <a:schemeClr val="accent2"/>
              </a:solidFill>
              <a:prstDash val="solid"/>
              <a:round/>
              <a:headEnd len="med" w="med" type="none"/>
              <a:tailEnd len="med" w="med" type="none"/>
            </a:ln>
          </a:top>
        </a:tcBdr>
        <a:fill>
          <a:solidFill>
            <a:schemeClr val="lt1"/>
          </a:solidFill>
        </a:fill>
      </a:tcStyle>
    </a:lastRow>
    <a:seCell>
      <a:tcTxStyle/>
    </a:seCell>
    <a:swCell>
      <a:tcTxStyle/>
    </a:swCell>
    <a:firstRow>
      <a:tcTxStyle b="on" i="off">
        <a:font>
          <a:latin typeface="Arial"/>
          <a:ea typeface="Arial"/>
          <a:cs typeface="Arial"/>
        </a:font>
        <a:schemeClr val="lt1"/>
      </a:tcTxStyle>
      <a:tcStyle>
        <a:fill>
          <a:solidFill>
            <a:schemeClr val="accent2"/>
          </a:solidFill>
        </a:fill>
      </a:tcStyle>
    </a:firstRow>
    <a:neCell>
      <a:tcTxStyle/>
    </a:neCell>
    <a:nwCell>
      <a:tcTxStyle/>
    </a:nwCell>
  </a:tblStyle>
  <a:tblStyle styleId="{5FB5B8FF-55EE-4979-8B11-C4BFFEEFB08E}" styleName="Table_2">
    <a:wholeTbl>
      <a:tcTxStyle b="off" i="off">
        <a:font>
          <a:latin typeface="Arial"/>
          <a:ea typeface="Arial"/>
          <a:cs typeface="Arial"/>
        </a:font>
        <a:schemeClr val="dk1"/>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tcBdr>
      </a:tcStyle>
    </a:band1H>
    <a:band2H>
      <a:tcTxStyle b="off" i="off"/>
    </a:band2H>
    <a:band1V>
      <a:tcTxStyle b="off" i="off"/>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1V>
    <a:band2V>
      <a:tcTxStyle b="off" i="off"/>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med" w="med" type="none"/>
              <a:tailEnd len="med" w="med"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0DFBF256-5B24-4AE0-A617-D7CF8E5DD8E6}" styleName="Table_3">
    <a:wholeTbl>
      <a:tcTxStyle b="off" i="off">
        <a:font>
          <a:latin typeface="Arial"/>
          <a:ea typeface="Arial"/>
          <a:cs typeface="Arial"/>
        </a:font>
        <a:schemeClr val="dk1"/>
      </a:tcTxStyle>
      <a:tcStyle>
        <a:tcBdr>
          <a:left>
            <a:ln cap="flat" cmpd="sng" w="12700">
              <a:solidFill>
                <a:schemeClr val="accent2"/>
              </a:solidFill>
              <a:prstDash val="solid"/>
              <a:round/>
              <a:headEnd len="med" w="med" type="none"/>
              <a:tailEnd len="med" w="med" type="none"/>
            </a:ln>
          </a:left>
          <a:right>
            <a:ln cap="flat" cmpd="sng" w="12700">
              <a:solidFill>
                <a:schemeClr val="accent2"/>
              </a:solidFill>
              <a:prstDash val="solid"/>
              <a:round/>
              <a:headEnd len="med" w="med" type="none"/>
              <a:tailEnd len="med" w="med" type="none"/>
            </a:ln>
          </a:right>
          <a:top>
            <a:ln cap="flat" cmpd="sng" w="12700">
              <a:solidFill>
                <a:schemeClr val="accent2"/>
              </a:solidFill>
              <a:prstDash val="solid"/>
              <a:round/>
              <a:headEnd len="med" w="med" type="none"/>
              <a:tailEnd len="med" w="med" type="none"/>
            </a:ln>
          </a:top>
          <a:bottom>
            <a:ln cap="flat" cmpd="sng" w="12700">
              <a:solidFill>
                <a:schemeClr val="accent2"/>
              </a:solidFill>
              <a:prstDash val="solid"/>
              <a:round/>
              <a:headEnd len="med" w="med" type="none"/>
              <a:tailEnd len="med" w="med" type="none"/>
            </a:ln>
          </a:bottom>
          <a:insideH>
            <a:ln cap="flat" cmpd="sng" w="12700">
              <a:solidFill>
                <a:schemeClr val="accent2"/>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chemeClr val="lt1"/>
          </a:solidFill>
        </a:fill>
      </a:tcStyle>
    </a:wholeTbl>
    <a:band1H>
      <a:tcTxStyle b="off" i="off"/>
      <a:tcStyle>
        <a:fill>
          <a:solidFill>
            <a:srgbClr val="FDEFE7"/>
          </a:solidFill>
        </a:fill>
      </a:tcStyle>
    </a:band1H>
    <a:band2H>
      <a:tcTxStyle b="off" i="off"/>
    </a:band2H>
    <a:band1V>
      <a:tcTxStyle b="off" i="off"/>
      <a:tcStyle>
        <a:fill>
          <a:solidFill>
            <a:srgbClr val="FDEFE7"/>
          </a:solidFill>
        </a:fill>
      </a:tcStyle>
    </a:band1V>
    <a:band2V>
      <a:tcTxStyle b="off" i="off"/>
    </a:band2V>
    <a:lastCol>
      <a:tcTxStyle b="on" i="off"/>
    </a:lastCol>
    <a:firstCol>
      <a:tcTxStyle b="on" i="off"/>
    </a:firstCol>
    <a:lastRow>
      <a:tcTxStyle b="on" i="off"/>
      <a:tcStyle>
        <a:tcBdr>
          <a:top>
            <a:ln cap="flat" cmpd="sng" w="50800">
              <a:solidFill>
                <a:schemeClr val="accent2"/>
              </a:solidFill>
              <a:prstDash val="solid"/>
              <a:round/>
              <a:headEnd len="med" w="med" type="none"/>
              <a:tailEnd len="med" w="med" type="none"/>
            </a:ln>
          </a:top>
        </a:tcBdr>
        <a:fill>
          <a:solidFill>
            <a:schemeClr val="lt1"/>
          </a:solidFill>
        </a:fill>
      </a:tcStyle>
    </a:lastRow>
    <a:seCell>
      <a:tcTxStyle b="off" i="off"/>
    </a:seCell>
    <a:swCell>
      <a:tcTxStyle b="off" i="off"/>
    </a:swCell>
    <a:firstRow>
      <a:tcTxStyle b="on" i="off">
        <a:font>
          <a:latin typeface="Arial"/>
          <a:ea typeface="Arial"/>
          <a:cs typeface="Arial"/>
        </a:font>
        <a:schemeClr val="lt1"/>
      </a:tcTxStyle>
      <a:tcStyle>
        <a:fill>
          <a:solidFill>
            <a:schemeClr val="accent2"/>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03" name="Shape 203"/>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Calibri"/>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09" name="Shape 20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32.jp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32.jp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SolarWinds_Title">
    <p:bg>
      <p:bgPr>
        <a:blipFill rotWithShape="1">
          <a:blip r:embed="rId2">
            <a:alphaModFix/>
          </a:blip>
          <a:stretch>
            <a:fillRect b="0" l="0" r="0" t="0"/>
          </a:stretch>
        </a:blipFill>
      </p:bgPr>
    </p:bg>
    <p:spTree>
      <p:nvGrpSpPr>
        <p:cNvPr id="11" name="Shape 11"/>
        <p:cNvGrpSpPr/>
        <p:nvPr/>
      </p:nvGrpSpPr>
      <p:grpSpPr>
        <a:xfrm>
          <a:off x="0" y="0"/>
          <a:ext cx="0" cy="0"/>
          <a:chOff x="0" y="0"/>
          <a:chExt cx="0" cy="0"/>
        </a:xfrm>
      </p:grpSpPr>
      <p:pic>
        <p:nvPicPr>
          <p:cNvPr id="12" name="Shape 12"/>
          <p:cNvPicPr preferRelativeResize="0"/>
          <p:nvPr/>
        </p:nvPicPr>
        <p:blipFill rotWithShape="1">
          <a:blip r:embed="rId3">
            <a:alphaModFix/>
          </a:blip>
          <a:srcRect b="0" l="0" r="0" t="0"/>
          <a:stretch/>
        </p:blipFill>
        <p:spPr>
          <a:xfrm>
            <a:off x="0" y="0"/>
            <a:ext cx="12091441" cy="6849429"/>
          </a:xfrm>
          <a:prstGeom prst="rect">
            <a:avLst/>
          </a:prstGeom>
          <a:noFill/>
          <a:ln>
            <a:noFill/>
          </a:ln>
        </p:spPr>
      </p:pic>
      <p:sp>
        <p:nvSpPr>
          <p:cNvPr id="13" name="Shape 13"/>
          <p:cNvSpPr txBox="1"/>
          <p:nvPr>
            <p:ph type="title"/>
          </p:nvPr>
        </p:nvSpPr>
        <p:spPr>
          <a:xfrm>
            <a:off x="844986" y="4097532"/>
            <a:ext cx="8690008" cy="41961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15BDCE"/>
              </a:buClr>
              <a:buSzPts val="4400"/>
              <a:buFont typeface="Arial"/>
              <a:buNone/>
              <a:defRPr b="1" i="0" sz="4400" u="none" cap="none" strike="noStrike">
                <a:solidFill>
                  <a:srgbClr val="15BDCE"/>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4" name="Shape 14"/>
          <p:cNvSpPr txBox="1"/>
          <p:nvPr>
            <p:ph idx="1" type="body"/>
          </p:nvPr>
        </p:nvSpPr>
        <p:spPr>
          <a:xfrm>
            <a:off x="845262" y="4524482"/>
            <a:ext cx="8690008" cy="400763"/>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2"/>
              </a:buClr>
              <a:buSzPts val="2200"/>
              <a:buFont typeface="Arial"/>
              <a:buNone/>
              <a:defRPr b="0" i="0" sz="2200" u="none" cap="none" strike="noStrike">
                <a:solidFill>
                  <a:schemeClr val="lt2"/>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pic>
        <p:nvPicPr>
          <p:cNvPr id="15" name="Shape 15"/>
          <p:cNvPicPr preferRelativeResize="0"/>
          <p:nvPr/>
        </p:nvPicPr>
        <p:blipFill rotWithShape="1">
          <a:blip r:embed="rId4">
            <a:alphaModFix/>
          </a:blip>
          <a:srcRect b="0" l="0" r="0" t="0"/>
          <a:stretch/>
        </p:blipFill>
        <p:spPr>
          <a:xfrm>
            <a:off x="873562" y="3057520"/>
            <a:ext cx="1993111" cy="76067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3">
    <p:spTree>
      <p:nvGrpSpPr>
        <p:cNvPr id="67" name="Shape 67"/>
        <p:cNvGrpSpPr/>
        <p:nvPr/>
      </p:nvGrpSpPr>
      <p:grpSpPr>
        <a:xfrm>
          <a:off x="0" y="0"/>
          <a:ext cx="0" cy="0"/>
          <a:chOff x="0" y="0"/>
          <a:chExt cx="0" cy="0"/>
        </a:xfrm>
      </p:grpSpPr>
      <p:sp>
        <p:nvSpPr>
          <p:cNvPr id="68" name="Shape 68"/>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69" name="Shape 69"/>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70" name="Shape 70"/>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71" name="Shape 71"/>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72" name="Shape 72"/>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4">
    <p:spTree>
      <p:nvGrpSpPr>
        <p:cNvPr id="73" name="Shape 73"/>
        <p:cNvGrpSpPr/>
        <p:nvPr/>
      </p:nvGrpSpPr>
      <p:grpSpPr>
        <a:xfrm>
          <a:off x="0" y="0"/>
          <a:ext cx="0" cy="0"/>
          <a:chOff x="0" y="0"/>
          <a:chExt cx="0" cy="0"/>
        </a:xfrm>
      </p:grpSpPr>
      <p:sp>
        <p:nvSpPr>
          <p:cNvPr id="74" name="Shape 74"/>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75" name="Shape 75"/>
          <p:cNvPicPr preferRelativeResize="0"/>
          <p:nvPr/>
        </p:nvPicPr>
        <p:blipFill rotWithShape="1">
          <a:blip r:embed="rId2">
            <a:alphaModFix/>
          </a:blip>
          <a:srcRect b="0" l="0" r="0" t="0"/>
          <a:stretch/>
        </p:blipFill>
        <p:spPr>
          <a:xfrm>
            <a:off x="2551198" y="1241724"/>
            <a:ext cx="7089604" cy="4640212"/>
          </a:xfrm>
          <a:prstGeom prst="rect">
            <a:avLst/>
          </a:prstGeom>
          <a:noFill/>
          <a:ln>
            <a:noFill/>
          </a:ln>
        </p:spPr>
      </p:pic>
      <p:sp>
        <p:nvSpPr>
          <p:cNvPr id="76" name="Shape 76"/>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77" name="Shape 77"/>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78" name="Shape 78"/>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79" name="Shape 79"/>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5">
    <p:spTree>
      <p:nvGrpSpPr>
        <p:cNvPr id="80" name="Shape 80"/>
        <p:cNvGrpSpPr/>
        <p:nvPr/>
      </p:nvGrpSpPr>
      <p:grpSpPr>
        <a:xfrm>
          <a:off x="0" y="0"/>
          <a:ext cx="0" cy="0"/>
          <a:chOff x="0" y="0"/>
          <a:chExt cx="0" cy="0"/>
        </a:xfrm>
      </p:grpSpPr>
      <p:sp>
        <p:nvSpPr>
          <p:cNvPr id="81" name="Shape 81"/>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82" name="Shape 82"/>
          <p:cNvPicPr preferRelativeResize="0"/>
          <p:nvPr/>
        </p:nvPicPr>
        <p:blipFill rotWithShape="1">
          <a:blip r:embed="rId2">
            <a:alphaModFix/>
          </a:blip>
          <a:srcRect b="0" l="0" r="0" t="0"/>
          <a:stretch/>
        </p:blipFill>
        <p:spPr>
          <a:xfrm>
            <a:off x="3701788" y="1232055"/>
            <a:ext cx="4788424" cy="5137174"/>
          </a:xfrm>
          <a:prstGeom prst="rect">
            <a:avLst/>
          </a:prstGeom>
          <a:noFill/>
          <a:ln>
            <a:noFill/>
          </a:ln>
        </p:spPr>
      </p:pic>
      <p:sp>
        <p:nvSpPr>
          <p:cNvPr id="83" name="Shape 83"/>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84" name="Shape 84"/>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85" name="Shape 85"/>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86" name="Shape 86"/>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6">
    <p:spTree>
      <p:nvGrpSpPr>
        <p:cNvPr id="87" name="Shape 87"/>
        <p:cNvGrpSpPr/>
        <p:nvPr/>
      </p:nvGrpSpPr>
      <p:grpSpPr>
        <a:xfrm>
          <a:off x="0" y="0"/>
          <a:ext cx="0" cy="0"/>
          <a:chOff x="0" y="0"/>
          <a:chExt cx="0" cy="0"/>
        </a:xfrm>
      </p:grpSpPr>
      <p:sp>
        <p:nvSpPr>
          <p:cNvPr id="88" name="Shape 88"/>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89" name="Shape 89"/>
          <p:cNvPicPr preferRelativeResize="0"/>
          <p:nvPr/>
        </p:nvPicPr>
        <p:blipFill rotWithShape="1">
          <a:blip r:embed="rId2">
            <a:alphaModFix/>
          </a:blip>
          <a:srcRect b="0" l="0" r="0" t="0"/>
          <a:stretch/>
        </p:blipFill>
        <p:spPr>
          <a:xfrm>
            <a:off x="3701788" y="1219176"/>
            <a:ext cx="4788424" cy="5137174"/>
          </a:xfrm>
          <a:prstGeom prst="rect">
            <a:avLst/>
          </a:prstGeom>
          <a:noFill/>
          <a:ln>
            <a:noFill/>
          </a:ln>
        </p:spPr>
      </p:pic>
      <p:sp>
        <p:nvSpPr>
          <p:cNvPr id="90" name="Shape 90"/>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91" name="Shape 91"/>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92" name="Shape 92"/>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93" name="Shape 93"/>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7">
    <p:spTree>
      <p:nvGrpSpPr>
        <p:cNvPr id="94" name="Shape 94"/>
        <p:cNvGrpSpPr/>
        <p:nvPr/>
      </p:nvGrpSpPr>
      <p:grpSpPr>
        <a:xfrm>
          <a:off x="0" y="0"/>
          <a:ext cx="0" cy="0"/>
          <a:chOff x="0" y="0"/>
          <a:chExt cx="0" cy="0"/>
        </a:xfrm>
      </p:grpSpPr>
      <p:sp>
        <p:nvSpPr>
          <p:cNvPr id="95" name="Shape 95"/>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96" name="Shape 96"/>
          <p:cNvPicPr preferRelativeResize="0"/>
          <p:nvPr/>
        </p:nvPicPr>
        <p:blipFill rotWithShape="1">
          <a:blip r:embed="rId2">
            <a:alphaModFix/>
          </a:blip>
          <a:srcRect b="0" l="0" r="0" t="0"/>
          <a:stretch/>
        </p:blipFill>
        <p:spPr>
          <a:xfrm>
            <a:off x="3490462" y="1038553"/>
            <a:ext cx="5211076" cy="5418667"/>
          </a:xfrm>
          <a:prstGeom prst="rect">
            <a:avLst/>
          </a:prstGeom>
          <a:noFill/>
          <a:ln>
            <a:noFill/>
          </a:ln>
        </p:spPr>
      </p:pic>
      <p:sp>
        <p:nvSpPr>
          <p:cNvPr id="97" name="Shape 97"/>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98" name="Shape 98"/>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99" name="Shape 99"/>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SolarWinds_Title">
    <p:bg>
      <p:bgPr>
        <a:blipFill rotWithShape="1">
          <a:blip r:embed="rId2">
            <a:alphaModFix/>
          </a:blip>
          <a:stretch>
            <a:fillRect b="0" l="0" r="0" t="0"/>
          </a:stretch>
        </a:blipFill>
      </p:bgPr>
    </p:bg>
    <p:spTree>
      <p:nvGrpSpPr>
        <p:cNvPr id="105" name="Shape 105"/>
        <p:cNvGrpSpPr/>
        <p:nvPr/>
      </p:nvGrpSpPr>
      <p:grpSpPr>
        <a:xfrm>
          <a:off x="0" y="0"/>
          <a:ext cx="0" cy="0"/>
          <a:chOff x="0" y="0"/>
          <a:chExt cx="0" cy="0"/>
        </a:xfrm>
      </p:grpSpPr>
      <p:pic>
        <p:nvPicPr>
          <p:cNvPr id="106" name="Shape 106"/>
          <p:cNvPicPr preferRelativeResize="0"/>
          <p:nvPr/>
        </p:nvPicPr>
        <p:blipFill rotWithShape="1">
          <a:blip r:embed="rId3">
            <a:alphaModFix/>
          </a:blip>
          <a:srcRect b="0" l="622" r="612" t="0"/>
          <a:stretch/>
        </p:blipFill>
        <p:spPr>
          <a:xfrm>
            <a:off x="0" y="0"/>
            <a:ext cx="12188952" cy="6856285"/>
          </a:xfrm>
          <a:prstGeom prst="rect">
            <a:avLst/>
          </a:prstGeom>
          <a:noFill/>
          <a:ln>
            <a:noFill/>
          </a:ln>
        </p:spPr>
      </p:pic>
      <p:sp>
        <p:nvSpPr>
          <p:cNvPr id="107" name="Shape 107"/>
          <p:cNvSpPr txBox="1"/>
          <p:nvPr>
            <p:ph type="title"/>
          </p:nvPr>
        </p:nvSpPr>
        <p:spPr>
          <a:xfrm>
            <a:off x="844986" y="4097532"/>
            <a:ext cx="8690100" cy="419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15BDCE"/>
              </a:buClr>
              <a:buSzPts val="4400"/>
              <a:buFont typeface="Arial"/>
              <a:buNone/>
              <a:defRPr b="1" i="0" sz="4400" u="none" cap="none" strike="noStrike">
                <a:solidFill>
                  <a:srgbClr val="15BDCE"/>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08" name="Shape 108"/>
          <p:cNvSpPr txBox="1"/>
          <p:nvPr>
            <p:ph idx="1" type="body"/>
          </p:nvPr>
        </p:nvSpPr>
        <p:spPr>
          <a:xfrm>
            <a:off x="845262" y="4524482"/>
            <a:ext cx="8690100" cy="400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2"/>
              </a:buClr>
              <a:buSzPts val="2200"/>
              <a:buFont typeface="Arial"/>
              <a:buNone/>
              <a:defRPr b="0" i="0" sz="2200" u="none" cap="none" strike="noStrike">
                <a:solidFill>
                  <a:schemeClr val="lt2"/>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pic>
        <p:nvPicPr>
          <p:cNvPr id="109" name="Shape 109"/>
          <p:cNvPicPr preferRelativeResize="0"/>
          <p:nvPr/>
        </p:nvPicPr>
        <p:blipFill rotWithShape="1">
          <a:blip r:embed="rId4">
            <a:alphaModFix/>
          </a:blip>
          <a:srcRect b="0" l="0" r="0" t="0"/>
          <a:stretch/>
        </p:blipFill>
        <p:spPr>
          <a:xfrm>
            <a:off x="934471" y="1834375"/>
            <a:ext cx="2591179" cy="702837"/>
          </a:xfrm>
          <a:prstGeom prst="rect">
            <a:avLst/>
          </a:prstGeom>
          <a:noFill/>
          <a:ln>
            <a:noFill/>
          </a:ln>
        </p:spPr>
      </p:pic>
      <p:sp>
        <p:nvSpPr>
          <p:cNvPr id="110" name="Shape 110"/>
          <p:cNvSpPr txBox="1"/>
          <p:nvPr/>
        </p:nvSpPr>
        <p:spPr>
          <a:xfrm>
            <a:off x="845250" y="2537200"/>
            <a:ext cx="5715900" cy="59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2"/>
              </a:buClr>
              <a:buSzPts val="2200"/>
              <a:buFont typeface="Arial"/>
              <a:buNone/>
            </a:pPr>
            <a:r>
              <a:rPr b="1" i="0" lang="en-US" sz="3500" u="none" cap="none" strike="noStrike">
                <a:solidFill>
                  <a:srgbClr val="666666"/>
                </a:solidFill>
                <a:latin typeface="Arial"/>
                <a:ea typeface="Arial"/>
                <a:cs typeface="Arial"/>
                <a:sym typeface="Arial"/>
              </a:rPr>
              <a:t>Innovate Summit 2017</a:t>
            </a:r>
            <a:endParaRPr sz="1300">
              <a:solidFill>
                <a:srgbClr val="666666"/>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one">
    <p:bg>
      <p:bgPr>
        <a:blipFill rotWithShape="1">
          <a:blip r:embed="rId2">
            <a:alphaModFix/>
          </a:blip>
          <a:stretch>
            <a:fillRect b="0" l="0" r="0" t="0"/>
          </a:stretch>
        </a:blipFill>
      </p:bgPr>
    </p:bg>
    <p:spTree>
      <p:nvGrpSpPr>
        <p:cNvPr id="111" name="Shape 111"/>
        <p:cNvGrpSpPr/>
        <p:nvPr/>
      </p:nvGrpSpPr>
      <p:grpSpPr>
        <a:xfrm>
          <a:off x="0" y="0"/>
          <a:ext cx="0" cy="0"/>
          <a:chOff x="0" y="0"/>
          <a:chExt cx="0" cy="0"/>
        </a:xfrm>
      </p:grpSpPr>
      <p:sp>
        <p:nvSpPr>
          <p:cNvPr id="112" name="Shape 112"/>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sp>
        <p:nvSpPr>
          <p:cNvPr id="113" name="Shape 11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14" name="Shape 114"/>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15" name="Shape 115"/>
          <p:cNvSpPr txBox="1"/>
          <p:nvPr>
            <p:ph idx="1" type="body"/>
          </p:nvPr>
        </p:nvSpPr>
        <p:spPr>
          <a:xfrm>
            <a:off x="298006" y="1145338"/>
            <a:ext cx="11577000" cy="5043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wo">
    <p:spTree>
      <p:nvGrpSpPr>
        <p:cNvPr id="116" name="Shape 116"/>
        <p:cNvGrpSpPr/>
        <p:nvPr/>
      </p:nvGrpSpPr>
      <p:grpSpPr>
        <a:xfrm>
          <a:off x="0" y="0"/>
          <a:ext cx="0" cy="0"/>
          <a:chOff x="0" y="0"/>
          <a:chExt cx="0" cy="0"/>
        </a:xfrm>
      </p:grpSpPr>
      <p:sp>
        <p:nvSpPr>
          <p:cNvPr id="117" name="Shape 117"/>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sp>
        <p:nvSpPr>
          <p:cNvPr id="118" name="Shape 11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19" name="Shape 119"/>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20" name="Shape 120"/>
          <p:cNvSpPr txBox="1"/>
          <p:nvPr>
            <p:ph idx="1" type="body"/>
          </p:nvPr>
        </p:nvSpPr>
        <p:spPr>
          <a:xfrm>
            <a:off x="298007" y="1145338"/>
            <a:ext cx="5712600" cy="5043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121" name="Shape 121"/>
          <p:cNvSpPr txBox="1"/>
          <p:nvPr>
            <p:ph idx="2" type="body"/>
          </p:nvPr>
        </p:nvSpPr>
        <p:spPr>
          <a:xfrm>
            <a:off x="6163451" y="1145337"/>
            <a:ext cx="5712600" cy="5043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wo with caption">
    <p:spTree>
      <p:nvGrpSpPr>
        <p:cNvPr id="122" name="Shape 122"/>
        <p:cNvGrpSpPr/>
        <p:nvPr/>
      </p:nvGrpSpPr>
      <p:grpSpPr>
        <a:xfrm>
          <a:off x="0" y="0"/>
          <a:ext cx="0" cy="0"/>
          <a:chOff x="0" y="0"/>
          <a:chExt cx="0" cy="0"/>
        </a:xfrm>
      </p:grpSpPr>
      <p:sp>
        <p:nvSpPr>
          <p:cNvPr id="123" name="Shape 123"/>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sp>
        <p:nvSpPr>
          <p:cNvPr id="124" name="Shape 12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25" name="Shape 125"/>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26" name="Shape 126"/>
          <p:cNvSpPr txBox="1"/>
          <p:nvPr>
            <p:ph idx="1" type="body"/>
          </p:nvPr>
        </p:nvSpPr>
        <p:spPr>
          <a:xfrm>
            <a:off x="266700" y="5640281"/>
            <a:ext cx="11609400" cy="627900"/>
          </a:xfrm>
          <a:prstGeom prst="rect">
            <a:avLst/>
          </a:prstGeom>
          <a:noFill/>
          <a:ln>
            <a:noFill/>
          </a:ln>
        </p:spPr>
        <p:txBody>
          <a:bodyPr anchorCtr="0" anchor="t" bIns="91425" lIns="91425" spcFirstLastPara="1" rIns="91425" wrap="square" tIns="91425"/>
          <a:lstStyle>
            <a:lvl1pPr indent="-228600" lvl="0" marL="457200" marR="0" rtl="0" algn="just">
              <a:lnSpc>
                <a:spcPct val="100000"/>
              </a:lnSpc>
              <a:spcBef>
                <a:spcPts val="0"/>
              </a:spcBef>
              <a:spcAft>
                <a:spcPts val="0"/>
              </a:spcAft>
              <a:buClr>
                <a:srgbClr val="323233"/>
              </a:buClr>
              <a:buSzPts val="2000"/>
              <a:buFont typeface="Arial"/>
              <a:buNone/>
              <a:defRPr b="0" i="0" sz="2000" u="none" cap="none" strike="noStrike">
                <a:solidFill>
                  <a:srgbClr val="323233"/>
                </a:solidFill>
                <a:latin typeface="Arial"/>
                <a:ea typeface="Arial"/>
                <a:cs typeface="Arial"/>
                <a:sym typeface="Arial"/>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sp>
        <p:nvSpPr>
          <p:cNvPr id="127" name="Shape 127"/>
          <p:cNvSpPr txBox="1"/>
          <p:nvPr>
            <p:ph idx="2" type="body"/>
          </p:nvPr>
        </p:nvSpPr>
        <p:spPr>
          <a:xfrm>
            <a:off x="298007" y="1145338"/>
            <a:ext cx="5712600" cy="44067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128" name="Shape 128"/>
          <p:cNvSpPr txBox="1"/>
          <p:nvPr>
            <p:ph idx="3" type="body"/>
          </p:nvPr>
        </p:nvSpPr>
        <p:spPr>
          <a:xfrm>
            <a:off x="6163451" y="1145337"/>
            <a:ext cx="5712600" cy="44067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hree">
    <p:spTree>
      <p:nvGrpSpPr>
        <p:cNvPr id="129" name="Shape 129"/>
        <p:cNvGrpSpPr/>
        <p:nvPr/>
      </p:nvGrpSpPr>
      <p:grpSpPr>
        <a:xfrm>
          <a:off x="0" y="0"/>
          <a:ext cx="0" cy="0"/>
          <a:chOff x="0" y="0"/>
          <a:chExt cx="0" cy="0"/>
        </a:xfrm>
      </p:grpSpPr>
      <p:sp>
        <p:nvSpPr>
          <p:cNvPr id="130" name="Shape 130"/>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sp>
        <p:nvSpPr>
          <p:cNvPr id="131" name="Shape 13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32" name="Shape 132"/>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33" name="Shape 133"/>
          <p:cNvSpPr txBox="1"/>
          <p:nvPr>
            <p:ph idx="1" type="body"/>
          </p:nvPr>
        </p:nvSpPr>
        <p:spPr>
          <a:xfrm>
            <a:off x="266372" y="1145336"/>
            <a:ext cx="3547200" cy="5043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134" name="Shape 134"/>
          <p:cNvSpPr txBox="1"/>
          <p:nvPr>
            <p:ph idx="2" type="body"/>
          </p:nvPr>
        </p:nvSpPr>
        <p:spPr>
          <a:xfrm>
            <a:off x="8353101" y="1145336"/>
            <a:ext cx="3547200" cy="5043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135" name="Shape 135"/>
          <p:cNvSpPr txBox="1"/>
          <p:nvPr>
            <p:ph idx="3" type="body"/>
          </p:nvPr>
        </p:nvSpPr>
        <p:spPr>
          <a:xfrm>
            <a:off x="4297685" y="1145336"/>
            <a:ext cx="3547200" cy="5043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one">
    <p:bg>
      <p:bgPr>
        <a:blipFill rotWithShape="1">
          <a:blip r:embed="rId2">
            <a:alphaModFix/>
          </a:blip>
          <a:stretch>
            <a:fillRect b="0" l="0" r="0" t="0"/>
          </a:stretch>
        </a:blipFill>
      </p:bgPr>
    </p:bg>
    <p:spTree>
      <p:nvGrpSpPr>
        <p:cNvPr id="16" name="Shape 16"/>
        <p:cNvGrpSpPr/>
        <p:nvPr/>
      </p:nvGrpSpPr>
      <p:grpSpPr>
        <a:xfrm>
          <a:off x="0" y="0"/>
          <a:ext cx="0" cy="0"/>
          <a:chOff x="0" y="0"/>
          <a:chExt cx="0" cy="0"/>
        </a:xfrm>
      </p:grpSpPr>
      <p:sp>
        <p:nvSpPr>
          <p:cNvPr id="17" name="Shape 17"/>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18" name="Shape 18"/>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9" name="Shape 19"/>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20" name="Shape 20"/>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FinalSlide">
    <p:bg>
      <p:bgPr>
        <a:blipFill rotWithShape="1">
          <a:blip r:embed="rId2">
            <a:alphaModFix/>
          </a:blip>
          <a:stretch>
            <a:fillRect b="0" l="0" r="0" t="0"/>
          </a:stretch>
        </a:blipFill>
      </p:bgPr>
    </p:bg>
    <p:spTree>
      <p:nvGrpSpPr>
        <p:cNvPr id="136" name="Shape 136"/>
        <p:cNvGrpSpPr/>
        <p:nvPr/>
      </p:nvGrpSpPr>
      <p:grpSpPr>
        <a:xfrm>
          <a:off x="0" y="0"/>
          <a:ext cx="0" cy="0"/>
          <a:chOff x="0" y="0"/>
          <a:chExt cx="0" cy="0"/>
        </a:xfrm>
      </p:grpSpPr>
      <p:sp>
        <p:nvSpPr>
          <p:cNvPr id="137" name="Shape 137"/>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sp>
        <p:nvSpPr>
          <p:cNvPr id="138" name="Shape 138"/>
          <p:cNvSpPr txBox="1"/>
          <p:nvPr/>
        </p:nvSpPr>
        <p:spPr>
          <a:xfrm>
            <a:off x="3278506" y="2628661"/>
            <a:ext cx="5606400" cy="2031300"/>
          </a:xfrm>
          <a:prstGeom prst="rect">
            <a:avLst/>
          </a:prstGeom>
          <a:noFill/>
          <a:ln>
            <a:noFill/>
          </a:ln>
        </p:spPr>
        <p:txBody>
          <a:bodyPr anchorCtr="0" anchor="t" bIns="45700" lIns="45700" spcFirstLastPara="1" rIns="45700" wrap="square" tIns="45700">
            <a:noAutofit/>
          </a:bodyPr>
          <a:lstStyle/>
          <a:p>
            <a:pPr indent="0" lvl="0" marL="0" marR="0" rtl="0" algn="just">
              <a:lnSpc>
                <a:spcPct val="150000"/>
              </a:lnSpc>
              <a:spcBef>
                <a:spcPts val="0"/>
              </a:spcBef>
              <a:spcAft>
                <a:spcPts val="0"/>
              </a:spcAft>
              <a:buClr>
                <a:schemeClr val="accent5"/>
              </a:buClr>
              <a:buSzPts val="1200"/>
              <a:buFont typeface="Calibri"/>
              <a:buNone/>
            </a:pPr>
            <a:r>
              <a:rPr b="0" i="0" lang="en-US" sz="1200" u="none" cap="none" strike="noStrike">
                <a:solidFill>
                  <a:schemeClr val="accent5"/>
                </a:solidFill>
                <a:latin typeface="Calibri"/>
                <a:ea typeface="Calibri"/>
                <a:cs typeface="Calibri"/>
                <a:sym typeface="Calibri"/>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endParaRPr/>
          </a:p>
        </p:txBody>
      </p:sp>
      <p:sp>
        <p:nvSpPr>
          <p:cNvPr id="139" name="Shape 139"/>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itle 1">
    <p:bg>
      <p:bgPr>
        <a:blipFill rotWithShape="1">
          <a:blip r:embed="rId2">
            <a:alphaModFix/>
          </a:blip>
          <a:stretch>
            <a:fillRect b="0" l="0" r="0" t="0"/>
          </a:stretch>
        </a:blipFill>
      </p:bgPr>
    </p:bg>
    <p:spTree>
      <p:nvGrpSpPr>
        <p:cNvPr id="140" name="Shape 140"/>
        <p:cNvGrpSpPr/>
        <p:nvPr/>
      </p:nvGrpSpPr>
      <p:grpSpPr>
        <a:xfrm>
          <a:off x="0" y="0"/>
          <a:ext cx="0" cy="0"/>
          <a:chOff x="0" y="0"/>
          <a:chExt cx="0" cy="0"/>
        </a:xfrm>
      </p:grpSpPr>
      <p:pic>
        <p:nvPicPr>
          <p:cNvPr id="141" name="Shape 141"/>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142" name="Shape 142"/>
          <p:cNvSpPr txBox="1"/>
          <p:nvPr>
            <p:ph type="title"/>
          </p:nvPr>
        </p:nvSpPr>
        <p:spPr>
          <a:xfrm>
            <a:off x="844986" y="4097532"/>
            <a:ext cx="8690100" cy="419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15BDCE"/>
              </a:buClr>
              <a:buSzPts val="4400"/>
              <a:buFont typeface="Arial"/>
              <a:buNone/>
              <a:defRPr b="1" i="0" sz="4400" u="none" cap="none" strike="noStrike">
                <a:solidFill>
                  <a:srgbClr val="15BDCE"/>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43" name="Shape 143"/>
          <p:cNvSpPr txBox="1"/>
          <p:nvPr>
            <p:ph idx="1" type="body"/>
          </p:nvPr>
        </p:nvSpPr>
        <p:spPr>
          <a:xfrm>
            <a:off x="845262" y="4524482"/>
            <a:ext cx="8690100" cy="400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2"/>
              </a:buClr>
              <a:buSzPts val="2200"/>
              <a:buFont typeface="Arial"/>
              <a:buNone/>
              <a:defRPr b="0" i="0" sz="2200" u="none" cap="none" strike="noStrike">
                <a:solidFill>
                  <a:schemeClr val="lt2"/>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pic>
        <p:nvPicPr>
          <p:cNvPr id="144" name="Shape 144"/>
          <p:cNvPicPr preferRelativeResize="0"/>
          <p:nvPr/>
        </p:nvPicPr>
        <p:blipFill rotWithShape="1">
          <a:blip r:embed="rId4">
            <a:alphaModFix/>
          </a:blip>
          <a:srcRect b="0" l="0" r="0" t="0"/>
          <a:stretch/>
        </p:blipFill>
        <p:spPr>
          <a:xfrm>
            <a:off x="934471" y="2977375"/>
            <a:ext cx="2591179" cy="70283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SectionTitle">
    <p:bg>
      <p:bgPr>
        <a:blipFill rotWithShape="1">
          <a:blip r:embed="rId2">
            <a:alphaModFix/>
          </a:blip>
          <a:stretch>
            <a:fillRect b="0" l="0" r="0" t="0"/>
          </a:stretch>
        </a:blipFill>
      </p:bgPr>
    </p:bg>
    <p:spTree>
      <p:nvGrpSpPr>
        <p:cNvPr id="145" name="Shape 145"/>
        <p:cNvGrpSpPr/>
        <p:nvPr/>
      </p:nvGrpSpPr>
      <p:grpSpPr>
        <a:xfrm>
          <a:off x="0" y="0"/>
          <a:ext cx="0" cy="0"/>
          <a:chOff x="0" y="0"/>
          <a:chExt cx="0" cy="0"/>
        </a:xfrm>
      </p:grpSpPr>
      <p:pic>
        <p:nvPicPr>
          <p:cNvPr id="146" name="Shape 146"/>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147" name="Shape 147"/>
          <p:cNvSpPr txBox="1"/>
          <p:nvPr>
            <p:ph type="title"/>
          </p:nvPr>
        </p:nvSpPr>
        <p:spPr>
          <a:xfrm>
            <a:off x="844986" y="4097532"/>
            <a:ext cx="8904300" cy="419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15BDCE"/>
              </a:buClr>
              <a:buSzPts val="4400"/>
              <a:buFont typeface="Arial"/>
              <a:buNone/>
              <a:defRPr b="1" i="0" sz="4400" u="none" cap="none" strike="noStrike">
                <a:solidFill>
                  <a:srgbClr val="15BDCE"/>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48" name="Shape 148"/>
          <p:cNvSpPr txBox="1"/>
          <p:nvPr>
            <p:ph idx="1" type="body"/>
          </p:nvPr>
        </p:nvSpPr>
        <p:spPr>
          <a:xfrm>
            <a:off x="845262" y="4524482"/>
            <a:ext cx="8904000" cy="400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2"/>
              </a:buClr>
              <a:buSzPts val="2200"/>
              <a:buFont typeface="Arial"/>
              <a:buNone/>
              <a:defRPr b="0" i="0" sz="2200" u="none" cap="none" strike="noStrike">
                <a:solidFill>
                  <a:schemeClr val="lt2"/>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pic>
        <p:nvPicPr>
          <p:cNvPr id="149" name="Shape 149"/>
          <p:cNvPicPr preferRelativeResize="0"/>
          <p:nvPr/>
        </p:nvPicPr>
        <p:blipFill rotWithShape="1">
          <a:blip r:embed="rId4">
            <a:alphaModFix/>
          </a:blip>
          <a:srcRect b="0" l="0" r="0" t="0"/>
          <a:stretch/>
        </p:blipFill>
        <p:spPr>
          <a:xfrm>
            <a:off x="934471" y="2977375"/>
            <a:ext cx="2591179" cy="70283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Table">
    <p:spTree>
      <p:nvGrpSpPr>
        <p:cNvPr id="150" name="Shape 150"/>
        <p:cNvGrpSpPr/>
        <p:nvPr/>
      </p:nvGrpSpPr>
      <p:grpSpPr>
        <a:xfrm>
          <a:off x="0" y="0"/>
          <a:ext cx="0" cy="0"/>
          <a:chOff x="0" y="0"/>
          <a:chExt cx="0" cy="0"/>
        </a:xfrm>
      </p:grpSpPr>
      <p:sp>
        <p:nvSpPr>
          <p:cNvPr id="151" name="Shape 151"/>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graphicFrame>
        <p:nvGraphicFramePr>
          <p:cNvPr id="152" name="Shape 152"/>
          <p:cNvGraphicFramePr/>
          <p:nvPr/>
        </p:nvGraphicFramePr>
        <p:xfrm>
          <a:off x="1473380" y="1537239"/>
          <a:ext cx="3000000" cy="3000000"/>
        </p:xfrm>
        <a:graphic>
          <a:graphicData uri="http://schemas.openxmlformats.org/drawingml/2006/table">
            <a:tbl>
              <a:tblPr bandRow="1" firstRow="1">
                <a:noFill/>
                <a:tableStyleId>{5FB5B8FF-55EE-4979-8B11-C4BFFEEFB08E}</a:tableStyleId>
              </a:tblPr>
              <a:tblGrid>
                <a:gridCol w="2294575"/>
                <a:gridCol w="2294575"/>
                <a:gridCol w="2294575"/>
                <a:gridCol w="2294575"/>
              </a:tblGrid>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Headers are Calibri 12pt bold</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 is Calibri 12pt regular</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r>
            </a:tbl>
          </a:graphicData>
        </a:graphic>
      </p:graphicFrame>
      <p:sp>
        <p:nvSpPr>
          <p:cNvPr id="153" name="Shape 153"/>
          <p:cNvSpPr txBox="1"/>
          <p:nvPr/>
        </p:nvSpPr>
        <p:spPr>
          <a:xfrm rot="-1014037">
            <a:off x="916103" y="2890344"/>
            <a:ext cx="9622909" cy="156959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a:p>
        </p:txBody>
      </p:sp>
      <p:sp>
        <p:nvSpPr>
          <p:cNvPr id="154" name="Shape 15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55" name="Shape 155"/>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Table2">
    <p:spTree>
      <p:nvGrpSpPr>
        <p:cNvPr id="156" name="Shape 156"/>
        <p:cNvGrpSpPr/>
        <p:nvPr/>
      </p:nvGrpSpPr>
      <p:grpSpPr>
        <a:xfrm>
          <a:off x="0" y="0"/>
          <a:ext cx="0" cy="0"/>
          <a:chOff x="0" y="0"/>
          <a:chExt cx="0" cy="0"/>
        </a:xfrm>
      </p:grpSpPr>
      <p:sp>
        <p:nvSpPr>
          <p:cNvPr id="157" name="Shape 157"/>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graphicFrame>
        <p:nvGraphicFramePr>
          <p:cNvPr id="158" name="Shape 158"/>
          <p:cNvGraphicFramePr/>
          <p:nvPr/>
        </p:nvGraphicFramePr>
        <p:xfrm>
          <a:off x="2607236" y="1813085"/>
          <a:ext cx="3000000" cy="3000000"/>
        </p:xfrm>
        <a:graphic>
          <a:graphicData uri="http://schemas.openxmlformats.org/drawingml/2006/table">
            <a:tbl>
              <a:tblPr bandRow="1" firstRow="1">
                <a:noFill/>
                <a:tableStyleId>{0DFBF256-5B24-4AE0-A617-D7CF8E5DD8E6}</a:tableStyleId>
              </a:tblPr>
              <a:tblGrid>
                <a:gridCol w="2294575"/>
                <a:gridCol w="2294575"/>
                <a:gridCol w="2294575"/>
              </a:tblGrid>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Headers are Calibri 12pt bold</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 is Calibri 12pt regular</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To change color/ type of chart select </a:t>
                      </a:r>
                      <a:r>
                        <a:rPr b="1" lang="en-US" sz="1200" u="none" cap="none" strike="noStrike">
                          <a:latin typeface="Calibri"/>
                          <a:ea typeface="Calibri"/>
                          <a:cs typeface="Calibri"/>
                          <a:sym typeface="Calibri"/>
                        </a:rPr>
                        <a:t>Table Design</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a:p>
                  </a:txBody>
                  <a:tcPr marT="45725" marB="45725" marR="91450" marL="91450" anchor="ctr"/>
                </a:tc>
              </a:tr>
            </a:tbl>
          </a:graphicData>
        </a:graphic>
      </p:graphicFrame>
      <p:sp>
        <p:nvSpPr>
          <p:cNvPr id="159" name="Shape 159"/>
          <p:cNvSpPr txBox="1"/>
          <p:nvPr/>
        </p:nvSpPr>
        <p:spPr>
          <a:xfrm rot="-1014037">
            <a:off x="916103" y="2890344"/>
            <a:ext cx="9622909" cy="156959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a:p>
        </p:txBody>
      </p:sp>
      <p:sp>
        <p:nvSpPr>
          <p:cNvPr id="160" name="Shape 16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61" name="Shape 161"/>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
    <p:spTree>
      <p:nvGrpSpPr>
        <p:cNvPr id="162" name="Shape 162"/>
        <p:cNvGrpSpPr/>
        <p:nvPr/>
      </p:nvGrpSpPr>
      <p:grpSpPr>
        <a:xfrm>
          <a:off x="0" y="0"/>
          <a:ext cx="0" cy="0"/>
          <a:chOff x="0" y="0"/>
          <a:chExt cx="0" cy="0"/>
        </a:xfrm>
      </p:grpSpPr>
      <p:sp>
        <p:nvSpPr>
          <p:cNvPr id="163" name="Shape 163"/>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sp>
        <p:nvSpPr>
          <p:cNvPr id="164" name="Shape 164"/>
          <p:cNvSpPr txBox="1"/>
          <p:nvPr/>
        </p:nvSpPr>
        <p:spPr>
          <a:xfrm>
            <a:off x="1062000" y="2956854"/>
            <a:ext cx="9623100" cy="1323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8000"/>
              <a:buFont typeface="Open Sans"/>
              <a:buNone/>
            </a:pPr>
            <a:r>
              <a:rPr b="0" i="0" lang="en-US" sz="8000" u="none" cap="none" strike="noStrike">
                <a:solidFill>
                  <a:schemeClr val="dk2"/>
                </a:solidFill>
                <a:latin typeface="Open Sans"/>
                <a:ea typeface="Open Sans"/>
                <a:cs typeface="Open Sans"/>
                <a:sym typeface="Open Sans"/>
              </a:rPr>
              <a:t>SAMPLE SLIDE</a:t>
            </a:r>
            <a:endParaRPr/>
          </a:p>
        </p:txBody>
      </p:sp>
      <p:sp>
        <p:nvSpPr>
          <p:cNvPr id="165" name="Shape 165"/>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66" name="Shape 166"/>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2">
    <p:spTree>
      <p:nvGrpSpPr>
        <p:cNvPr id="167" name="Shape 167"/>
        <p:cNvGrpSpPr/>
        <p:nvPr/>
      </p:nvGrpSpPr>
      <p:grpSpPr>
        <a:xfrm>
          <a:off x="0" y="0"/>
          <a:ext cx="0" cy="0"/>
          <a:chOff x="0" y="0"/>
          <a:chExt cx="0" cy="0"/>
        </a:xfrm>
      </p:grpSpPr>
      <p:sp>
        <p:nvSpPr>
          <p:cNvPr id="168" name="Shape 168"/>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sp>
        <p:nvSpPr>
          <p:cNvPr id="169" name="Shape 169"/>
          <p:cNvSpPr txBox="1"/>
          <p:nvPr/>
        </p:nvSpPr>
        <p:spPr>
          <a:xfrm rot="-1014037">
            <a:off x="916103" y="2890344"/>
            <a:ext cx="9622909" cy="156959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a:p>
        </p:txBody>
      </p:sp>
      <p:sp>
        <p:nvSpPr>
          <p:cNvPr id="170" name="Shape 17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71" name="Shape 171"/>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3">
    <p:spTree>
      <p:nvGrpSpPr>
        <p:cNvPr id="172" name="Shape 172"/>
        <p:cNvGrpSpPr/>
        <p:nvPr/>
      </p:nvGrpSpPr>
      <p:grpSpPr>
        <a:xfrm>
          <a:off x="0" y="0"/>
          <a:ext cx="0" cy="0"/>
          <a:chOff x="0" y="0"/>
          <a:chExt cx="0" cy="0"/>
        </a:xfrm>
      </p:grpSpPr>
      <p:sp>
        <p:nvSpPr>
          <p:cNvPr id="173" name="Shape 173"/>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sp>
        <p:nvSpPr>
          <p:cNvPr id="174" name="Shape 174"/>
          <p:cNvSpPr txBox="1"/>
          <p:nvPr/>
        </p:nvSpPr>
        <p:spPr>
          <a:xfrm rot="-1014037">
            <a:off x="916103" y="2890344"/>
            <a:ext cx="9622909" cy="156959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a:p>
        </p:txBody>
      </p:sp>
      <p:sp>
        <p:nvSpPr>
          <p:cNvPr id="175" name="Shape 175"/>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76" name="Shape 176"/>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4">
    <p:spTree>
      <p:nvGrpSpPr>
        <p:cNvPr id="177" name="Shape 177"/>
        <p:cNvGrpSpPr/>
        <p:nvPr/>
      </p:nvGrpSpPr>
      <p:grpSpPr>
        <a:xfrm>
          <a:off x="0" y="0"/>
          <a:ext cx="0" cy="0"/>
          <a:chOff x="0" y="0"/>
          <a:chExt cx="0" cy="0"/>
        </a:xfrm>
      </p:grpSpPr>
      <p:sp>
        <p:nvSpPr>
          <p:cNvPr id="178" name="Shape 178"/>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pic>
        <p:nvPicPr>
          <p:cNvPr id="179" name="Shape 179"/>
          <p:cNvPicPr preferRelativeResize="0"/>
          <p:nvPr/>
        </p:nvPicPr>
        <p:blipFill rotWithShape="1">
          <a:blip r:embed="rId2">
            <a:alphaModFix/>
          </a:blip>
          <a:srcRect b="0" l="0" r="0" t="0"/>
          <a:stretch/>
        </p:blipFill>
        <p:spPr>
          <a:xfrm>
            <a:off x="2551198" y="1241724"/>
            <a:ext cx="7089605" cy="4640212"/>
          </a:xfrm>
          <a:prstGeom prst="rect">
            <a:avLst/>
          </a:prstGeom>
          <a:noFill/>
          <a:ln>
            <a:noFill/>
          </a:ln>
        </p:spPr>
      </p:pic>
      <p:sp>
        <p:nvSpPr>
          <p:cNvPr id="180" name="Shape 180"/>
          <p:cNvSpPr txBox="1"/>
          <p:nvPr/>
        </p:nvSpPr>
        <p:spPr>
          <a:xfrm rot="-1014037">
            <a:off x="916103" y="2890344"/>
            <a:ext cx="9622909" cy="156959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a:p>
        </p:txBody>
      </p:sp>
      <p:sp>
        <p:nvSpPr>
          <p:cNvPr id="181" name="Shape 18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82" name="Shape 182"/>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5">
    <p:spTree>
      <p:nvGrpSpPr>
        <p:cNvPr id="183" name="Shape 183"/>
        <p:cNvGrpSpPr/>
        <p:nvPr/>
      </p:nvGrpSpPr>
      <p:grpSpPr>
        <a:xfrm>
          <a:off x="0" y="0"/>
          <a:ext cx="0" cy="0"/>
          <a:chOff x="0" y="0"/>
          <a:chExt cx="0" cy="0"/>
        </a:xfrm>
      </p:grpSpPr>
      <p:sp>
        <p:nvSpPr>
          <p:cNvPr id="184" name="Shape 184"/>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pic>
        <p:nvPicPr>
          <p:cNvPr id="185" name="Shape 185"/>
          <p:cNvPicPr preferRelativeResize="0"/>
          <p:nvPr/>
        </p:nvPicPr>
        <p:blipFill rotWithShape="1">
          <a:blip r:embed="rId2">
            <a:alphaModFix/>
          </a:blip>
          <a:srcRect b="0" l="0" r="0" t="0"/>
          <a:stretch/>
        </p:blipFill>
        <p:spPr>
          <a:xfrm>
            <a:off x="3701788" y="1232055"/>
            <a:ext cx="4788425" cy="5137175"/>
          </a:xfrm>
          <a:prstGeom prst="rect">
            <a:avLst/>
          </a:prstGeom>
          <a:noFill/>
          <a:ln>
            <a:noFill/>
          </a:ln>
        </p:spPr>
      </p:pic>
      <p:sp>
        <p:nvSpPr>
          <p:cNvPr id="186" name="Shape 186"/>
          <p:cNvSpPr txBox="1"/>
          <p:nvPr/>
        </p:nvSpPr>
        <p:spPr>
          <a:xfrm rot="-1014037">
            <a:off x="916103" y="2890344"/>
            <a:ext cx="9622909" cy="156959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a:p>
        </p:txBody>
      </p:sp>
      <p:sp>
        <p:nvSpPr>
          <p:cNvPr id="187" name="Shape 18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88" name="Shape 188"/>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wo">
    <p:spTree>
      <p:nvGrpSpPr>
        <p:cNvPr id="21" name="Shape 21"/>
        <p:cNvGrpSpPr/>
        <p:nvPr/>
      </p:nvGrpSpPr>
      <p:grpSpPr>
        <a:xfrm>
          <a:off x="0" y="0"/>
          <a:ext cx="0" cy="0"/>
          <a:chOff x="0" y="0"/>
          <a:chExt cx="0" cy="0"/>
        </a:xfrm>
      </p:grpSpPr>
      <p:sp>
        <p:nvSpPr>
          <p:cNvPr id="22" name="Shape 22"/>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23" name="Shape 23"/>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24" name="Shape 24"/>
          <p:cNvSpPr txBox="1"/>
          <p:nvPr>
            <p:ph idx="1" type="body"/>
          </p:nvPr>
        </p:nvSpPr>
        <p:spPr>
          <a:xfrm>
            <a:off x="298007" y="1145338"/>
            <a:ext cx="5712650"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25" name="Shape 25"/>
          <p:cNvSpPr txBox="1"/>
          <p:nvPr>
            <p:ph idx="2" type="body"/>
          </p:nvPr>
        </p:nvSpPr>
        <p:spPr>
          <a:xfrm>
            <a:off x="6163451" y="1145337"/>
            <a:ext cx="5712650"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26" name="Shape 26"/>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6">
    <p:spTree>
      <p:nvGrpSpPr>
        <p:cNvPr id="189" name="Shape 189"/>
        <p:cNvGrpSpPr/>
        <p:nvPr/>
      </p:nvGrpSpPr>
      <p:grpSpPr>
        <a:xfrm>
          <a:off x="0" y="0"/>
          <a:ext cx="0" cy="0"/>
          <a:chOff x="0" y="0"/>
          <a:chExt cx="0" cy="0"/>
        </a:xfrm>
      </p:grpSpPr>
      <p:sp>
        <p:nvSpPr>
          <p:cNvPr id="190" name="Shape 190"/>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pic>
        <p:nvPicPr>
          <p:cNvPr id="191" name="Shape 191"/>
          <p:cNvPicPr preferRelativeResize="0"/>
          <p:nvPr/>
        </p:nvPicPr>
        <p:blipFill rotWithShape="1">
          <a:blip r:embed="rId2">
            <a:alphaModFix/>
          </a:blip>
          <a:srcRect b="0" l="0" r="0" t="0"/>
          <a:stretch/>
        </p:blipFill>
        <p:spPr>
          <a:xfrm>
            <a:off x="3701788" y="1219176"/>
            <a:ext cx="4788425" cy="5137175"/>
          </a:xfrm>
          <a:prstGeom prst="rect">
            <a:avLst/>
          </a:prstGeom>
          <a:noFill/>
          <a:ln>
            <a:noFill/>
          </a:ln>
        </p:spPr>
      </p:pic>
      <p:sp>
        <p:nvSpPr>
          <p:cNvPr id="192" name="Shape 192"/>
          <p:cNvSpPr txBox="1"/>
          <p:nvPr/>
        </p:nvSpPr>
        <p:spPr>
          <a:xfrm rot="-1014037">
            <a:off x="916103" y="2890344"/>
            <a:ext cx="9622909" cy="156959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a:p>
        </p:txBody>
      </p:sp>
      <p:sp>
        <p:nvSpPr>
          <p:cNvPr id="193" name="Shape 19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194" name="Shape 194"/>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7">
    <p:spTree>
      <p:nvGrpSpPr>
        <p:cNvPr id="195" name="Shape 195"/>
        <p:cNvGrpSpPr/>
        <p:nvPr/>
      </p:nvGrpSpPr>
      <p:grpSpPr>
        <a:xfrm>
          <a:off x="0" y="0"/>
          <a:ext cx="0" cy="0"/>
          <a:chOff x="0" y="0"/>
          <a:chExt cx="0" cy="0"/>
        </a:xfrm>
      </p:grpSpPr>
      <p:sp>
        <p:nvSpPr>
          <p:cNvPr id="196" name="Shape 196"/>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pic>
        <p:nvPicPr>
          <p:cNvPr id="197" name="Shape 197"/>
          <p:cNvPicPr preferRelativeResize="0"/>
          <p:nvPr/>
        </p:nvPicPr>
        <p:blipFill rotWithShape="1">
          <a:blip r:embed="rId2">
            <a:alphaModFix/>
          </a:blip>
          <a:srcRect b="0" l="0" r="0" t="0"/>
          <a:stretch/>
        </p:blipFill>
        <p:spPr>
          <a:xfrm>
            <a:off x="3490462" y="1038553"/>
            <a:ext cx="5211077" cy="5418667"/>
          </a:xfrm>
          <a:prstGeom prst="rect">
            <a:avLst/>
          </a:prstGeom>
          <a:noFill/>
          <a:ln>
            <a:noFill/>
          </a:ln>
        </p:spPr>
      </p:pic>
      <p:sp>
        <p:nvSpPr>
          <p:cNvPr id="198" name="Shape 198"/>
          <p:cNvSpPr txBox="1"/>
          <p:nvPr/>
        </p:nvSpPr>
        <p:spPr>
          <a:xfrm rot="-1014037">
            <a:off x="916103" y="2890344"/>
            <a:ext cx="9622909" cy="156959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a:p>
        </p:txBody>
      </p:sp>
      <p:sp>
        <p:nvSpPr>
          <p:cNvPr id="199" name="Shape 19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200" name="Shape 200"/>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wo with caption">
    <p:spTree>
      <p:nvGrpSpPr>
        <p:cNvPr id="27" name="Shape 27"/>
        <p:cNvGrpSpPr/>
        <p:nvPr/>
      </p:nvGrpSpPr>
      <p:grpSpPr>
        <a:xfrm>
          <a:off x="0" y="0"/>
          <a:ext cx="0" cy="0"/>
          <a:chOff x="0" y="0"/>
          <a:chExt cx="0" cy="0"/>
        </a:xfrm>
      </p:grpSpPr>
      <p:sp>
        <p:nvSpPr>
          <p:cNvPr id="28" name="Shape 28"/>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29" name="Shape 29"/>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30" name="Shape 30"/>
          <p:cNvSpPr txBox="1"/>
          <p:nvPr>
            <p:ph idx="1" type="body"/>
          </p:nvPr>
        </p:nvSpPr>
        <p:spPr>
          <a:xfrm>
            <a:off x="266700" y="5640281"/>
            <a:ext cx="11609388" cy="627784"/>
          </a:xfrm>
          <a:prstGeom prst="rect">
            <a:avLst/>
          </a:prstGeom>
          <a:noFill/>
          <a:ln>
            <a:noFill/>
          </a:ln>
        </p:spPr>
        <p:txBody>
          <a:bodyPr anchorCtr="0" anchor="t" bIns="91425" lIns="91425" spcFirstLastPara="1" rIns="91425" wrap="square" tIns="91425"/>
          <a:lstStyle>
            <a:lvl1pPr indent="-228600" lvl="0" marL="457200" marR="0" rtl="0" algn="just">
              <a:lnSpc>
                <a:spcPct val="100000"/>
              </a:lnSpc>
              <a:spcBef>
                <a:spcPts val="0"/>
              </a:spcBef>
              <a:spcAft>
                <a:spcPts val="0"/>
              </a:spcAft>
              <a:buClr>
                <a:srgbClr val="323233"/>
              </a:buClr>
              <a:buSzPts val="2000"/>
              <a:buFont typeface="Arial"/>
              <a:buNone/>
              <a:defRPr b="0" i="0" sz="2000" u="none" cap="none" strike="noStrike">
                <a:solidFill>
                  <a:srgbClr val="323233"/>
                </a:solidFill>
                <a:latin typeface="Arial"/>
                <a:ea typeface="Arial"/>
                <a:cs typeface="Arial"/>
                <a:sym typeface="Arial"/>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sp>
        <p:nvSpPr>
          <p:cNvPr id="31" name="Shape 31"/>
          <p:cNvSpPr txBox="1"/>
          <p:nvPr>
            <p:ph idx="2" type="body"/>
          </p:nvPr>
        </p:nvSpPr>
        <p:spPr>
          <a:xfrm>
            <a:off x="298007" y="1145338"/>
            <a:ext cx="5712650" cy="440665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32" name="Shape 32"/>
          <p:cNvSpPr txBox="1"/>
          <p:nvPr>
            <p:ph idx="3" type="body"/>
          </p:nvPr>
        </p:nvSpPr>
        <p:spPr>
          <a:xfrm>
            <a:off x="6163451" y="1145337"/>
            <a:ext cx="5712650" cy="440665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33" name="Shape 33"/>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Three">
    <p:spTree>
      <p:nvGrpSpPr>
        <p:cNvPr id="34" name="Shape 34"/>
        <p:cNvGrpSpPr/>
        <p:nvPr/>
      </p:nvGrpSpPr>
      <p:grpSpPr>
        <a:xfrm>
          <a:off x="0" y="0"/>
          <a:ext cx="0" cy="0"/>
          <a:chOff x="0" y="0"/>
          <a:chExt cx="0" cy="0"/>
        </a:xfrm>
      </p:grpSpPr>
      <p:sp>
        <p:nvSpPr>
          <p:cNvPr id="35" name="Shape 35"/>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36" name="Shape 36"/>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37" name="Shape 37"/>
          <p:cNvSpPr txBox="1"/>
          <p:nvPr>
            <p:ph idx="1" type="body"/>
          </p:nvPr>
        </p:nvSpPr>
        <p:spPr>
          <a:xfrm>
            <a:off x="266372" y="1145336"/>
            <a:ext cx="3547105"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38" name="Shape 38"/>
          <p:cNvSpPr txBox="1"/>
          <p:nvPr>
            <p:ph idx="2" type="body"/>
          </p:nvPr>
        </p:nvSpPr>
        <p:spPr>
          <a:xfrm>
            <a:off x="8353101" y="1145336"/>
            <a:ext cx="3547105"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39" name="Shape 39"/>
          <p:cNvSpPr txBox="1"/>
          <p:nvPr>
            <p:ph idx="3" type="body"/>
          </p:nvPr>
        </p:nvSpPr>
        <p:spPr>
          <a:xfrm>
            <a:off x="4297685" y="1145336"/>
            <a:ext cx="3547105"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40" name="Shape 40"/>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Table">
    <p:spTree>
      <p:nvGrpSpPr>
        <p:cNvPr id="41" name="Shape 41"/>
        <p:cNvGrpSpPr/>
        <p:nvPr/>
      </p:nvGrpSpPr>
      <p:grpSpPr>
        <a:xfrm>
          <a:off x="0" y="0"/>
          <a:ext cx="0" cy="0"/>
          <a:chOff x="0" y="0"/>
          <a:chExt cx="0" cy="0"/>
        </a:xfrm>
      </p:grpSpPr>
      <p:sp>
        <p:nvSpPr>
          <p:cNvPr id="42" name="Shape 42"/>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graphicFrame>
        <p:nvGraphicFramePr>
          <p:cNvPr id="43" name="Shape 43"/>
          <p:cNvGraphicFramePr/>
          <p:nvPr/>
        </p:nvGraphicFramePr>
        <p:xfrm>
          <a:off x="1473380" y="1537239"/>
          <a:ext cx="3000000" cy="3000000"/>
        </p:xfrm>
        <a:graphic>
          <a:graphicData uri="http://schemas.openxmlformats.org/drawingml/2006/table">
            <a:tbl>
              <a:tblPr bandRow="1" firstRow="1">
                <a:noFill/>
                <a:tableStyleId>{971050FF-E9C8-4891-A233-4C7599D3BF92}</a:tableStyleId>
              </a:tblPr>
              <a:tblGrid>
                <a:gridCol w="2294575"/>
                <a:gridCol w="2294575"/>
                <a:gridCol w="2294575"/>
                <a:gridCol w="2294575"/>
              </a:tblGrid>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Headers are Calibri 12pt bold</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 is Calibri 12pt regular</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bl>
          </a:graphicData>
        </a:graphic>
      </p:graphicFrame>
      <p:sp>
        <p:nvSpPr>
          <p:cNvPr id="44" name="Shape 44"/>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45" name="Shape 45"/>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46" name="Shape 46"/>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47" name="Shape 47"/>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Table2">
    <p:spTree>
      <p:nvGrpSpPr>
        <p:cNvPr id="48" name="Shape 48"/>
        <p:cNvGrpSpPr/>
        <p:nvPr/>
      </p:nvGrpSpPr>
      <p:grpSpPr>
        <a:xfrm>
          <a:off x="0" y="0"/>
          <a:ext cx="0" cy="0"/>
          <a:chOff x="0" y="0"/>
          <a:chExt cx="0" cy="0"/>
        </a:xfrm>
      </p:grpSpPr>
      <p:sp>
        <p:nvSpPr>
          <p:cNvPr id="49" name="Shape 49"/>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graphicFrame>
        <p:nvGraphicFramePr>
          <p:cNvPr id="50" name="Shape 50"/>
          <p:cNvGraphicFramePr/>
          <p:nvPr/>
        </p:nvGraphicFramePr>
        <p:xfrm>
          <a:off x="2607236" y="1813085"/>
          <a:ext cx="3000000" cy="3000000"/>
        </p:xfrm>
        <a:graphic>
          <a:graphicData uri="http://schemas.openxmlformats.org/drawingml/2006/table">
            <a:tbl>
              <a:tblPr bandRow="1" firstRow="1">
                <a:noFill/>
                <a:tableStyleId>{B7244344-B25D-4578-A796-B8A2FC8C3416}</a:tableStyleId>
              </a:tblPr>
              <a:tblGrid>
                <a:gridCol w="2294575"/>
                <a:gridCol w="2294575"/>
                <a:gridCol w="2294575"/>
              </a:tblGrid>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Headers are Calibri 12pt bold</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 is Calibri 12pt regular</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To change color/ type of chart select </a:t>
                      </a:r>
                      <a:r>
                        <a:rPr b="1" lang="en-US" sz="1200" u="none" cap="none" strike="noStrike">
                          <a:latin typeface="Calibri"/>
                          <a:ea typeface="Calibri"/>
                          <a:cs typeface="Calibri"/>
                          <a:sym typeface="Calibri"/>
                        </a:rPr>
                        <a:t>Table Design</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bl>
          </a:graphicData>
        </a:graphic>
      </p:graphicFrame>
      <p:sp>
        <p:nvSpPr>
          <p:cNvPr id="51" name="Shape 51"/>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52" name="Shape 52"/>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53" name="Shape 53"/>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54" name="Shape 54"/>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
    <p:spTree>
      <p:nvGrpSpPr>
        <p:cNvPr id="55" name="Shape 55"/>
        <p:cNvGrpSpPr/>
        <p:nvPr/>
      </p:nvGrpSpPr>
      <p:grpSpPr>
        <a:xfrm>
          <a:off x="0" y="0"/>
          <a:ext cx="0" cy="0"/>
          <a:chOff x="0" y="0"/>
          <a:chExt cx="0" cy="0"/>
        </a:xfrm>
      </p:grpSpPr>
      <p:sp>
        <p:nvSpPr>
          <p:cNvPr id="56" name="Shape 56"/>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57" name="Shape 57"/>
          <p:cNvSpPr txBox="1"/>
          <p:nvPr/>
        </p:nvSpPr>
        <p:spPr>
          <a:xfrm>
            <a:off x="1062000" y="2956854"/>
            <a:ext cx="9623040" cy="1323437"/>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8000"/>
              <a:buFont typeface="Open Sans"/>
              <a:buNone/>
            </a:pPr>
            <a:r>
              <a:rPr b="0" i="0" lang="en-US" sz="8000" u="none" cap="none" strike="noStrike">
                <a:solidFill>
                  <a:schemeClr val="dk2"/>
                </a:solidFill>
                <a:latin typeface="Open Sans"/>
                <a:ea typeface="Open Sans"/>
                <a:cs typeface="Open Sans"/>
                <a:sym typeface="Open Sans"/>
              </a:rPr>
              <a:t>SAMPLE SLIDE</a:t>
            </a:r>
            <a:endParaRPr b="0" i="0" sz="8000" u="none" cap="none" strike="noStrike">
              <a:solidFill>
                <a:schemeClr val="dk2"/>
              </a:solidFill>
              <a:latin typeface="Open Sans"/>
              <a:ea typeface="Open Sans"/>
              <a:cs typeface="Open Sans"/>
              <a:sym typeface="Open Sans"/>
            </a:endParaRPr>
          </a:p>
        </p:txBody>
      </p:sp>
      <p:sp>
        <p:nvSpPr>
          <p:cNvPr id="58" name="Shape 58"/>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59" name="Shape 59"/>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60" name="Shape 60"/>
          <p:cNvSpPr txBox="1"/>
          <p:nvPr/>
        </p:nvSpPr>
        <p:spPr>
          <a:xfrm>
            <a:off x="1062000" y="2956854"/>
            <a:ext cx="9623040" cy="1323437"/>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8000"/>
              <a:buFont typeface="Open Sans"/>
              <a:buNone/>
            </a:pPr>
            <a:r>
              <a:rPr b="0" i="0" lang="en-US" sz="8000" u="none" cap="none" strike="noStrike">
                <a:solidFill>
                  <a:schemeClr val="dk2"/>
                </a:solidFill>
                <a:latin typeface="Open Sans"/>
                <a:ea typeface="Open Sans"/>
                <a:cs typeface="Open Sans"/>
                <a:sym typeface="Open Sans"/>
              </a:rPr>
              <a:t>SAMPLE SLIDE</a:t>
            </a:r>
            <a:endParaRPr b="0" i="0" sz="8000" u="none" cap="none" strike="noStrike">
              <a:solidFill>
                <a:schemeClr val="dk2"/>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2">
    <p:spTree>
      <p:nvGrpSpPr>
        <p:cNvPr id="61" name="Shape 61"/>
        <p:cNvGrpSpPr/>
        <p:nvPr/>
      </p:nvGrpSpPr>
      <p:grpSpPr>
        <a:xfrm>
          <a:off x="0" y="0"/>
          <a:ext cx="0" cy="0"/>
          <a:chOff x="0" y="0"/>
          <a:chExt cx="0" cy="0"/>
        </a:xfrm>
      </p:grpSpPr>
      <p:sp>
        <p:nvSpPr>
          <p:cNvPr id="62" name="Shape 62"/>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63" name="Shape 63"/>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64" name="Shape 64"/>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65" name="Shape 65"/>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
        <p:nvSpPr>
          <p:cNvPr id="66" name="Shape 66"/>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7" name="Shape 7"/>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8" name="Shape 8"/>
          <p:cNvSpPr txBox="1"/>
          <p:nvPr>
            <p:ph idx="11" type="ftr"/>
          </p:nvPr>
        </p:nvSpPr>
        <p:spPr>
          <a:xfrm>
            <a:off x="463296" y="6454253"/>
            <a:ext cx="11265408" cy="396649"/>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000"/>
              <a:buFont typeface="Arial"/>
              <a:buNone/>
              <a:defRPr b="0" i="0" sz="10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pic>
        <p:nvPicPr>
          <p:cNvPr id="9" name="Shape 9"/>
          <p:cNvPicPr preferRelativeResize="0"/>
          <p:nvPr/>
        </p:nvPicPr>
        <p:blipFill rotWithShape="1">
          <a:blip r:embed="rId2">
            <a:alphaModFix/>
          </a:blip>
          <a:srcRect b="0" l="0" r="0" t="0"/>
          <a:stretch/>
        </p:blipFill>
        <p:spPr>
          <a:xfrm>
            <a:off x="10489073" y="160142"/>
            <a:ext cx="1566575" cy="783286"/>
          </a:xfrm>
          <a:prstGeom prst="rect">
            <a:avLst/>
          </a:prstGeom>
          <a:noFill/>
          <a:ln>
            <a:noFill/>
          </a:ln>
        </p:spPr>
      </p:pic>
      <p:sp>
        <p:nvSpPr>
          <p:cNvPr id="10" name="Shape 10"/>
          <p:cNvSpPr txBox="1"/>
          <p:nvPr/>
        </p:nvSpPr>
        <p:spPr>
          <a:xfrm>
            <a:off x="4038600" y="64325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solidFill>
                  <a:srgbClr val="8B8B8B"/>
                </a:solidFill>
              </a:rPr>
              <a:t>© 2017 SolarWinds Worldwide, LLC. All rights reserved.</a:t>
            </a:r>
            <a:endParaRPr sz="1200">
              <a:solidFill>
                <a:srgbClr val="8B8B8B"/>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00" name="Shape 100"/>
        <p:cNvGrpSpPr/>
        <p:nvPr/>
      </p:nvGrpSpPr>
      <p:grpSpPr>
        <a:xfrm>
          <a:off x="0" y="0"/>
          <a:ext cx="0" cy="0"/>
          <a:chOff x="0" y="0"/>
          <a:chExt cx="0" cy="0"/>
        </a:xfrm>
      </p:grpSpPr>
      <p:sp>
        <p:nvSpPr>
          <p:cNvPr id="101" name="Shape 101"/>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02" name="Shape 102"/>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a:p>
        </p:txBody>
      </p:sp>
      <p:pic>
        <p:nvPicPr>
          <p:cNvPr id="103" name="Shape 103"/>
          <p:cNvPicPr preferRelativeResize="0"/>
          <p:nvPr/>
        </p:nvPicPr>
        <p:blipFill rotWithShape="1">
          <a:blip r:embed="rId2">
            <a:alphaModFix/>
          </a:blip>
          <a:srcRect b="0" l="0" r="0" t="0"/>
          <a:stretch/>
        </p:blipFill>
        <p:spPr>
          <a:xfrm>
            <a:off x="10489073" y="160142"/>
            <a:ext cx="1566575" cy="783286"/>
          </a:xfrm>
          <a:prstGeom prst="rect">
            <a:avLst/>
          </a:prstGeom>
          <a:noFill/>
          <a:ln>
            <a:noFill/>
          </a:ln>
        </p:spPr>
      </p:pic>
      <p:sp>
        <p:nvSpPr>
          <p:cNvPr id="104" name="Shape 10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457200" lvl="1"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2pPr>
            <a:lvl3pPr indent="914400" lvl="2"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3pPr>
            <a:lvl4pPr indent="1371600" lvl="3"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4pPr>
            <a:lvl5pPr indent="1828800" lvl="4"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5pPr>
            <a:lvl6pPr indent="2286000" lvl="5"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6pPr>
            <a:lvl7pPr indent="2743200" lvl="6"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7pPr>
            <a:lvl8pPr indent="3200400" lvl="7"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8pPr>
            <a:lvl9pPr indent="3657600" lvl="8" marL="0" marR="0" rtl="0" algn="l">
              <a:lnSpc>
                <a:spcPct val="100000"/>
              </a:lnSpc>
              <a:spcBef>
                <a:spcPts val="0"/>
              </a:spcBef>
              <a:spcAft>
                <a:spcPts val="0"/>
              </a:spcAft>
              <a:buClr>
                <a:srgbClr val="161616"/>
              </a:buClr>
              <a:buSzPts val="1800"/>
              <a:buFont typeface="Arial"/>
              <a:buNone/>
              <a:defRPr b="0" i="0" sz="1800" u="none" cap="none" strike="noStrike">
                <a:solidFill>
                  <a:srgbClr val="161616"/>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corehard.by/en" TargetMode="External"/><Relationship Id="rId4" Type="http://schemas.openxmlformats.org/officeDocument/2006/relationships/hyperlink" Target="http://conference.corehard.by/en" TargetMode="External"/><Relationship Id="rId5"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meetup.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mailto:Anton.Naumovich@SolarWinds.com" TargetMode="External"/><Relationship Id="rId4" Type="http://schemas.openxmlformats.org/officeDocument/2006/relationships/image" Target="../media/image30.png"/><Relationship Id="rId5" Type="http://schemas.openxmlformats.org/officeDocument/2006/relationships/hyperlink" Target="https://corehard.by/en" TargetMode="External"/><Relationship Id="rId6" Type="http://schemas.openxmlformats.org/officeDocument/2006/relationships/hyperlink" Target="http://conference.corehard.by/e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conference.corehard.by" TargetMode="External"/><Relationship Id="rId4" Type="http://schemas.openxmlformats.org/officeDocument/2006/relationships/hyperlink" Target="https://isocpp.org/wiki/faq/user-groups-worldwide" TargetMode="External"/><Relationship Id="rId5"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1.png"/><Relationship Id="rId12"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9.png"/><Relationship Id="rId9" Type="http://schemas.openxmlformats.org/officeDocument/2006/relationships/image" Target="../media/image38.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cpp-russia.ru/" TargetMode="External"/><Relationship Id="rId4" Type="http://schemas.openxmlformats.org/officeDocument/2006/relationships/hyperlink" Target="https://cppcon.org/" TargetMode="External"/><Relationship Id="rId5" Type="http://schemas.openxmlformats.org/officeDocument/2006/relationships/hyperlink" Target="http://meetingcpp.com" TargetMode="External"/><Relationship Id="rId6" Type="http://schemas.openxmlformats.org/officeDocument/2006/relationships/hyperlink" Target="http://isocpp.org" TargetMode="External"/><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844986" y="4097532"/>
            <a:ext cx="8690100" cy="4197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15BDCE"/>
              </a:buClr>
              <a:buSzPts val="4400"/>
              <a:buFont typeface="Arial"/>
              <a:buNone/>
            </a:pPr>
            <a:r>
              <a:rPr lang="en-US"/>
              <a:t>CoreHard: Running an </a:t>
            </a:r>
            <a:endParaRPr/>
          </a:p>
          <a:p>
            <a:pPr indent="0" lvl="0" marL="0" rtl="0">
              <a:spcBef>
                <a:spcPts val="0"/>
              </a:spcBef>
              <a:spcAft>
                <a:spcPts val="0"/>
              </a:spcAft>
              <a:buClr>
                <a:srgbClr val="15BDCE"/>
              </a:buClr>
              <a:buSzPts val="4400"/>
              <a:buFont typeface="Arial"/>
              <a:buNone/>
            </a:pPr>
            <a:r>
              <a:rPr lang="en-US"/>
              <a:t>Engineering Community</a:t>
            </a:r>
            <a:endParaRPr/>
          </a:p>
        </p:txBody>
      </p:sp>
      <p:sp>
        <p:nvSpPr>
          <p:cNvPr id="206" name="Shape 206"/>
          <p:cNvSpPr txBox="1"/>
          <p:nvPr>
            <p:ph idx="1" type="body"/>
          </p:nvPr>
        </p:nvSpPr>
        <p:spPr>
          <a:xfrm>
            <a:off x="845262" y="4524482"/>
            <a:ext cx="8690100" cy="400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2"/>
              </a:buClr>
              <a:buSzPts val="2200"/>
              <a:buFont typeface="Arial"/>
              <a:buNone/>
            </a:pPr>
            <a:r>
              <a:rPr lang="en-US"/>
              <a:t>Anton Naumovich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Tip #5. Rockstar speakers</a:t>
            </a:r>
            <a:endParaRPr/>
          </a:p>
        </p:txBody>
      </p:sp>
      <p:sp>
        <p:nvSpPr>
          <p:cNvPr id="282" name="Shape 282"/>
          <p:cNvSpPr txBox="1"/>
          <p:nvPr/>
        </p:nvSpPr>
        <p:spPr>
          <a:xfrm>
            <a:off x="842425" y="1119000"/>
            <a:ext cx="8198700" cy="1788000"/>
          </a:xfrm>
          <a:prstGeom prst="rect">
            <a:avLst/>
          </a:prstGeom>
          <a:noFill/>
          <a:ln>
            <a:noFill/>
          </a:ln>
        </p:spPr>
        <p:txBody>
          <a:bodyPr anchorCtr="0" anchor="t" bIns="91425" lIns="91425" spcFirstLastPara="1" rIns="91425" wrap="square" tIns="91425">
            <a:noAutofit/>
          </a:bodyPr>
          <a:lstStyle/>
          <a:p>
            <a:pPr indent="-368300" lvl="0" marL="457200" rtl="0">
              <a:spcBef>
                <a:spcPts val="0"/>
              </a:spcBef>
              <a:spcAft>
                <a:spcPts val="0"/>
              </a:spcAft>
              <a:buSzPts val="2200"/>
              <a:buChar char="●"/>
            </a:pPr>
            <a:r>
              <a:rPr lang="en-US" sz="2200"/>
              <a:t>Authors of famous books</a:t>
            </a:r>
            <a:endParaRPr sz="2200"/>
          </a:p>
          <a:p>
            <a:pPr indent="-368300" lvl="0" marL="457200" rtl="0">
              <a:spcBef>
                <a:spcPts val="0"/>
              </a:spcBef>
              <a:spcAft>
                <a:spcPts val="0"/>
              </a:spcAft>
              <a:buSzPts val="2200"/>
              <a:buChar char="●"/>
            </a:pPr>
            <a:r>
              <a:rPr lang="en-US" sz="2200"/>
              <a:t>Maintainers of libraries/tools (open source or not only)</a:t>
            </a:r>
            <a:endParaRPr sz="2200"/>
          </a:p>
          <a:p>
            <a:pPr indent="-368300" lvl="0" marL="457200" rtl="0">
              <a:spcBef>
                <a:spcPts val="0"/>
              </a:spcBef>
              <a:spcAft>
                <a:spcPts val="0"/>
              </a:spcAft>
              <a:buSzPts val="2200"/>
              <a:buChar char="●"/>
            </a:pPr>
            <a:r>
              <a:rPr lang="en-US" sz="2200"/>
              <a:t>People involved into standardizations activities</a:t>
            </a:r>
            <a:endParaRPr sz="2200"/>
          </a:p>
          <a:p>
            <a:pPr indent="-368300" lvl="0" marL="457200" rtl="0">
              <a:spcBef>
                <a:spcPts val="0"/>
              </a:spcBef>
              <a:spcAft>
                <a:spcPts val="0"/>
              </a:spcAft>
              <a:buSzPts val="2200"/>
              <a:buChar char="●"/>
            </a:pPr>
            <a:r>
              <a:rPr lang="en-US" sz="2200"/>
              <a:t>Godfathers of industry/languages</a:t>
            </a:r>
            <a:endParaRPr sz="2200"/>
          </a:p>
          <a:p>
            <a:pPr indent="-368300" lvl="0" marL="457200" rtl="0">
              <a:spcBef>
                <a:spcPts val="0"/>
              </a:spcBef>
              <a:spcAft>
                <a:spcPts val="0"/>
              </a:spcAft>
              <a:buSzPts val="2200"/>
              <a:buChar char="●"/>
            </a:pPr>
            <a:r>
              <a:rPr lang="en-US" sz="2200"/>
              <a:t>CTOs, CEOs, architects</a:t>
            </a:r>
            <a:endParaRPr sz="2200"/>
          </a:p>
        </p:txBody>
      </p:sp>
      <p:pic>
        <p:nvPicPr>
          <p:cNvPr id="283" name="Shape 283"/>
          <p:cNvPicPr preferRelativeResize="0"/>
          <p:nvPr/>
        </p:nvPicPr>
        <p:blipFill>
          <a:blip r:embed="rId3">
            <a:alphaModFix/>
          </a:blip>
          <a:stretch>
            <a:fillRect/>
          </a:stretch>
        </p:blipFill>
        <p:spPr>
          <a:xfrm>
            <a:off x="5218775" y="2845650"/>
            <a:ext cx="4986282" cy="3266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Tip #6. Promotion and socialization</a:t>
            </a:r>
            <a:endParaRPr/>
          </a:p>
        </p:txBody>
      </p:sp>
      <p:sp>
        <p:nvSpPr>
          <p:cNvPr id="289" name="Shape 289"/>
          <p:cNvSpPr txBox="1"/>
          <p:nvPr>
            <p:ph idx="1" type="body"/>
          </p:nvPr>
        </p:nvSpPr>
        <p:spPr>
          <a:xfrm>
            <a:off x="298000" y="1145350"/>
            <a:ext cx="4353000" cy="295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1000"/>
              </a:spcBef>
              <a:spcAft>
                <a:spcPts val="0"/>
              </a:spcAft>
              <a:buSzPts val="2800"/>
              <a:buChar char="•"/>
            </a:pPr>
            <a:r>
              <a:rPr lang="en-US" sz="2800" u="sng">
                <a:solidFill>
                  <a:schemeClr val="hlink"/>
                </a:solidFill>
                <a:hlinkClick r:id="rId3"/>
              </a:rPr>
              <a:t>Community</a:t>
            </a:r>
            <a:r>
              <a:rPr lang="en-US" sz="2800"/>
              <a:t> / </a:t>
            </a:r>
            <a:r>
              <a:rPr lang="en-US" sz="2800" u="sng">
                <a:solidFill>
                  <a:schemeClr val="hlink"/>
                </a:solidFill>
                <a:hlinkClick r:id="rId4"/>
              </a:rPr>
              <a:t>conference</a:t>
            </a:r>
            <a:r>
              <a:rPr lang="en-US" sz="2800"/>
              <a:t> websites</a:t>
            </a:r>
            <a:endParaRPr sz="2800"/>
          </a:p>
          <a:p>
            <a:pPr indent="-406400" lvl="0" marL="457200" rtl="0">
              <a:spcBef>
                <a:spcPts val="0"/>
              </a:spcBef>
              <a:spcAft>
                <a:spcPts val="0"/>
              </a:spcAft>
              <a:buSzPts val="2800"/>
              <a:buChar char="•"/>
            </a:pPr>
            <a:r>
              <a:rPr lang="en-US" sz="2800"/>
              <a:t>Social networks</a:t>
            </a:r>
            <a:endParaRPr sz="2800"/>
          </a:p>
          <a:p>
            <a:pPr indent="-406400" lvl="0" marL="457200" marR="0" rtl="0" algn="l">
              <a:lnSpc>
                <a:spcPct val="100000"/>
              </a:lnSpc>
              <a:spcBef>
                <a:spcPts val="0"/>
              </a:spcBef>
              <a:spcAft>
                <a:spcPts val="0"/>
              </a:spcAft>
              <a:buSzPts val="2800"/>
              <a:buChar char="•"/>
            </a:pPr>
            <a:r>
              <a:rPr lang="en-US" sz="2800"/>
              <a:t>YouTube</a:t>
            </a:r>
            <a:endParaRPr sz="2800"/>
          </a:p>
          <a:p>
            <a:pPr indent="-406400" lvl="0" marL="457200" marR="0" rtl="0" algn="l">
              <a:lnSpc>
                <a:spcPct val="100000"/>
              </a:lnSpc>
              <a:spcBef>
                <a:spcPts val="0"/>
              </a:spcBef>
              <a:spcAft>
                <a:spcPts val="0"/>
              </a:spcAft>
              <a:buSzPts val="2800"/>
              <a:buChar char="•"/>
            </a:pPr>
            <a:r>
              <a:rPr lang="en-US" sz="2800"/>
              <a:t>IM channels</a:t>
            </a:r>
            <a:endParaRPr sz="2800"/>
          </a:p>
          <a:p>
            <a:pPr indent="-406400" lvl="0" marL="457200" marR="0" rtl="0" algn="l">
              <a:lnSpc>
                <a:spcPct val="100000"/>
              </a:lnSpc>
              <a:spcBef>
                <a:spcPts val="0"/>
              </a:spcBef>
              <a:spcAft>
                <a:spcPts val="0"/>
              </a:spcAft>
              <a:buSzPts val="2800"/>
              <a:buChar char="•"/>
            </a:pPr>
            <a:r>
              <a:rPr lang="en-US" sz="2800"/>
              <a:t>Many more</a:t>
            </a:r>
            <a:endParaRPr sz="2800"/>
          </a:p>
        </p:txBody>
      </p:sp>
      <p:pic>
        <p:nvPicPr>
          <p:cNvPr id="290" name="Shape 290"/>
          <p:cNvPicPr preferRelativeResize="0"/>
          <p:nvPr/>
        </p:nvPicPr>
        <p:blipFill>
          <a:blip r:embed="rId5">
            <a:alphaModFix/>
          </a:blip>
          <a:stretch>
            <a:fillRect/>
          </a:stretch>
        </p:blipFill>
        <p:spPr>
          <a:xfrm>
            <a:off x="4714250" y="1155775"/>
            <a:ext cx="7175850" cy="538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Tip #7. After parties!</a:t>
            </a:r>
            <a:endParaRPr/>
          </a:p>
        </p:txBody>
      </p:sp>
      <p:pic>
        <p:nvPicPr>
          <p:cNvPr id="296" name="Shape 296"/>
          <p:cNvPicPr preferRelativeResize="0"/>
          <p:nvPr/>
        </p:nvPicPr>
        <p:blipFill>
          <a:blip r:embed="rId3">
            <a:alphaModFix/>
          </a:blip>
          <a:stretch>
            <a:fillRect/>
          </a:stretch>
        </p:blipFill>
        <p:spPr>
          <a:xfrm>
            <a:off x="1600200" y="983179"/>
            <a:ext cx="8315325" cy="5438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Company benefits</a:t>
            </a:r>
            <a:endParaRPr/>
          </a:p>
        </p:txBody>
      </p:sp>
      <p:sp>
        <p:nvSpPr>
          <p:cNvPr id="302" name="Shape 302"/>
          <p:cNvSpPr txBox="1"/>
          <p:nvPr/>
        </p:nvSpPr>
        <p:spPr>
          <a:xfrm>
            <a:off x="913600" y="1601775"/>
            <a:ext cx="10797300" cy="28119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US" sz="2400"/>
              <a:t>Local company recognition (“break the ice”)</a:t>
            </a:r>
            <a:endParaRPr sz="2400"/>
          </a:p>
          <a:p>
            <a:pPr indent="-381000" lvl="0" marL="457200" rtl="0">
              <a:spcBef>
                <a:spcPts val="0"/>
              </a:spcBef>
              <a:spcAft>
                <a:spcPts val="0"/>
              </a:spcAft>
              <a:buSzPts val="2400"/>
              <a:buChar char="●"/>
            </a:pPr>
            <a:r>
              <a:rPr lang="en-US" sz="2400"/>
              <a:t>Appreciation and respect by engineers for supporting the movement</a:t>
            </a:r>
            <a:endParaRPr sz="2400"/>
          </a:p>
          <a:p>
            <a:pPr indent="-381000" lvl="0" marL="457200" rtl="0">
              <a:spcBef>
                <a:spcPts val="0"/>
              </a:spcBef>
              <a:spcAft>
                <a:spcPts val="0"/>
              </a:spcAft>
              <a:buSzPts val="2400"/>
              <a:buChar char="●"/>
            </a:pPr>
            <a:r>
              <a:rPr lang="en-US" sz="2400"/>
              <a:t>PR via company speakers</a:t>
            </a:r>
            <a:endParaRPr sz="2400"/>
          </a:p>
          <a:p>
            <a:pPr indent="-381000" lvl="0" marL="457200" rtl="0">
              <a:spcBef>
                <a:spcPts val="0"/>
              </a:spcBef>
              <a:spcAft>
                <a:spcPts val="0"/>
              </a:spcAft>
              <a:buSzPts val="2400"/>
              <a:buChar char="●"/>
            </a:pPr>
            <a:r>
              <a:rPr lang="en-US" sz="2400"/>
              <a:t>Informal connections with engineers from other companies</a:t>
            </a:r>
            <a:endParaRPr sz="2400"/>
          </a:p>
          <a:p>
            <a:pPr indent="-381000" lvl="0" marL="457200" rtl="0">
              <a:spcBef>
                <a:spcPts val="0"/>
              </a:spcBef>
              <a:spcAft>
                <a:spcPts val="0"/>
              </a:spcAft>
              <a:buSzPts val="2400"/>
              <a:buChar char="●"/>
            </a:pPr>
            <a:r>
              <a:rPr lang="en-US" sz="2400"/>
              <a:t>Encourage innovations in the company: Idea -&gt; Talk (POC) -&gt; Implement</a:t>
            </a:r>
            <a:endParaRPr sz="2400"/>
          </a:p>
          <a:p>
            <a:pPr indent="-381000" lvl="0" marL="457200" rtl="0">
              <a:spcBef>
                <a:spcPts val="0"/>
              </a:spcBef>
              <a:spcAft>
                <a:spcPts val="0"/>
              </a:spcAft>
              <a:buSzPts val="2400"/>
              <a:buChar char="●"/>
            </a:pPr>
            <a:r>
              <a:rPr lang="en-US" sz="2400"/>
              <a:t>Team building/motivation and uniting idea</a:t>
            </a:r>
            <a:endParaRPr sz="2400"/>
          </a:p>
          <a:p>
            <a:pPr indent="-381000" lvl="0" marL="457200" rtl="0">
              <a:spcBef>
                <a:spcPts val="0"/>
              </a:spcBef>
              <a:spcAft>
                <a:spcPts val="0"/>
              </a:spcAft>
              <a:buSzPts val="2400"/>
              <a:buChar char="●"/>
            </a:pPr>
            <a:r>
              <a:rPr lang="en-US" sz="2400"/>
              <a:t>Exchange experience</a:t>
            </a:r>
            <a:endParaRPr sz="2400"/>
          </a:p>
        </p:txBody>
      </p:sp>
      <p:pic>
        <p:nvPicPr>
          <p:cNvPr id="303" name="Shape 303"/>
          <p:cNvPicPr preferRelativeResize="0"/>
          <p:nvPr/>
        </p:nvPicPr>
        <p:blipFill>
          <a:blip r:embed="rId3">
            <a:alphaModFix/>
          </a:blip>
          <a:stretch>
            <a:fillRect/>
          </a:stretch>
        </p:blipFill>
        <p:spPr>
          <a:xfrm>
            <a:off x="4714450" y="4377300"/>
            <a:ext cx="2001175" cy="204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Want to be a part of the community?</a:t>
            </a:r>
            <a:endParaRPr/>
          </a:p>
        </p:txBody>
      </p:sp>
      <p:sp>
        <p:nvSpPr>
          <p:cNvPr id="309" name="Shape 309"/>
          <p:cNvSpPr txBox="1"/>
          <p:nvPr>
            <p:ph idx="1" type="body"/>
          </p:nvPr>
        </p:nvSpPr>
        <p:spPr>
          <a:xfrm>
            <a:off x="1437575" y="2569150"/>
            <a:ext cx="9549900" cy="13818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Font typeface="Arial"/>
              <a:buChar char="•"/>
            </a:pPr>
            <a:r>
              <a:rPr lang="en-US" sz="2400" u="sng">
                <a:solidFill>
                  <a:schemeClr val="hlink"/>
                </a:solidFill>
                <a:latin typeface="Arial"/>
                <a:ea typeface="Arial"/>
                <a:cs typeface="Arial"/>
                <a:sym typeface="Arial"/>
                <a:hlinkClick r:id="rId3"/>
              </a:rPr>
              <a:t>meetup.com</a:t>
            </a:r>
            <a:r>
              <a:rPr lang="en-US" sz="2400">
                <a:solidFill>
                  <a:srgbClr val="000000"/>
                </a:solidFill>
                <a:latin typeface="Arial"/>
                <a:ea typeface="Arial"/>
                <a:cs typeface="Arial"/>
                <a:sym typeface="Arial"/>
              </a:rPr>
              <a:t> has plenty of meetups/conferences/user groups</a:t>
            </a:r>
            <a:endParaRPr sz="2400">
              <a:solidFill>
                <a:srgbClr val="000000"/>
              </a:solidFill>
              <a:latin typeface="Arial"/>
              <a:ea typeface="Arial"/>
              <a:cs typeface="Arial"/>
              <a:sym typeface="Arial"/>
            </a:endParaRPr>
          </a:p>
          <a:p>
            <a:pPr indent="-381000" lvl="0" marL="457200" rtl="0">
              <a:spcBef>
                <a:spcPts val="0"/>
              </a:spcBef>
              <a:spcAft>
                <a:spcPts val="0"/>
              </a:spcAft>
              <a:buClr>
                <a:srgbClr val="000000"/>
              </a:buClr>
              <a:buSzPts val="2400"/>
              <a:buFont typeface="Arial"/>
              <a:buChar char="•"/>
            </a:pPr>
            <a:r>
              <a:rPr lang="en-US" sz="2400">
                <a:solidFill>
                  <a:srgbClr val="000000"/>
                </a:solidFill>
                <a:latin typeface="Arial"/>
                <a:ea typeface="Arial"/>
                <a:cs typeface="Arial"/>
                <a:sym typeface="Arial"/>
              </a:rPr>
              <a:t>Join or start one!</a:t>
            </a:r>
            <a:endParaRPr sz="24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Thanks!</a:t>
            </a:r>
            <a:endParaRPr/>
          </a:p>
        </p:txBody>
      </p:sp>
      <p:sp>
        <p:nvSpPr>
          <p:cNvPr id="315" name="Shape 315"/>
          <p:cNvSpPr txBox="1"/>
          <p:nvPr>
            <p:ph idx="1" type="body"/>
          </p:nvPr>
        </p:nvSpPr>
        <p:spPr>
          <a:xfrm>
            <a:off x="2426250" y="1297750"/>
            <a:ext cx="7034700" cy="1797300"/>
          </a:xfrm>
          <a:prstGeom prst="rect">
            <a:avLst/>
          </a:prstGeom>
        </p:spPr>
        <p:txBody>
          <a:bodyPr anchorCtr="0" anchor="t" bIns="91425" lIns="91425" spcFirstLastPara="1" rIns="91425" wrap="square" tIns="91425">
            <a:noAutofit/>
          </a:bodyPr>
          <a:lstStyle/>
          <a:p>
            <a:pPr indent="-25400" lvl="0" marL="228600" rtl="0" algn="ctr">
              <a:spcBef>
                <a:spcPts val="1000"/>
              </a:spcBef>
              <a:spcAft>
                <a:spcPts val="0"/>
              </a:spcAft>
              <a:buNone/>
            </a:pPr>
            <a:r>
              <a:rPr lang="en-US"/>
              <a:t>Thank you! Any questions?</a:t>
            </a:r>
            <a:endParaRPr/>
          </a:p>
          <a:p>
            <a:pPr indent="-25400" lvl="0" marL="228600" rtl="0" algn="ctr">
              <a:spcBef>
                <a:spcPts val="1000"/>
              </a:spcBef>
              <a:spcAft>
                <a:spcPts val="0"/>
              </a:spcAft>
              <a:buNone/>
            </a:pPr>
            <a:r>
              <a:rPr lang="en-US" u="sng">
                <a:solidFill>
                  <a:schemeClr val="hlink"/>
                </a:solidFill>
                <a:hlinkClick r:id="rId3"/>
              </a:rPr>
              <a:t>Anton.Naumovich@solarwinds.com</a:t>
            </a:r>
            <a:endParaRPr/>
          </a:p>
        </p:txBody>
      </p:sp>
      <p:pic>
        <p:nvPicPr>
          <p:cNvPr id="316" name="Shape 316"/>
          <p:cNvPicPr preferRelativeResize="0"/>
          <p:nvPr/>
        </p:nvPicPr>
        <p:blipFill>
          <a:blip r:embed="rId4">
            <a:alphaModFix/>
          </a:blip>
          <a:stretch>
            <a:fillRect/>
          </a:stretch>
        </p:blipFill>
        <p:spPr>
          <a:xfrm>
            <a:off x="4102073" y="3741626"/>
            <a:ext cx="3683051" cy="1856825"/>
          </a:xfrm>
          <a:prstGeom prst="rect">
            <a:avLst/>
          </a:prstGeom>
          <a:noFill/>
          <a:ln>
            <a:noFill/>
          </a:ln>
        </p:spPr>
      </p:pic>
      <p:sp>
        <p:nvSpPr>
          <p:cNvPr id="317" name="Shape 317"/>
          <p:cNvSpPr txBox="1"/>
          <p:nvPr/>
        </p:nvSpPr>
        <p:spPr>
          <a:xfrm>
            <a:off x="4591250" y="5598450"/>
            <a:ext cx="2691600" cy="960300"/>
          </a:xfrm>
          <a:prstGeom prst="rect">
            <a:avLst/>
          </a:prstGeom>
          <a:noFill/>
          <a:ln>
            <a:noFill/>
          </a:ln>
        </p:spPr>
        <p:txBody>
          <a:bodyPr anchorCtr="0" anchor="ctr" bIns="91425" lIns="91425" spcFirstLastPara="1" rIns="91425" wrap="square" tIns="91425">
            <a:noAutofit/>
          </a:bodyPr>
          <a:lstStyle/>
          <a:p>
            <a:pPr indent="-25400" lvl="0" marL="228600" rtl="0" algn="ctr">
              <a:spcBef>
                <a:spcPts val="1000"/>
              </a:spcBef>
              <a:spcAft>
                <a:spcPts val="0"/>
              </a:spcAft>
              <a:buNone/>
            </a:pPr>
            <a:r>
              <a:rPr lang="en-US" sz="1800" u="sng">
                <a:solidFill>
                  <a:schemeClr val="hlink"/>
                </a:solidFill>
                <a:latin typeface="Calibri"/>
                <a:ea typeface="Calibri"/>
                <a:cs typeface="Calibri"/>
                <a:sym typeface="Calibri"/>
                <a:hlinkClick r:id="rId5"/>
              </a:rPr>
              <a:t>corehard.by</a:t>
            </a:r>
            <a:endParaRPr sz="1800">
              <a:solidFill>
                <a:srgbClr val="323233"/>
              </a:solidFill>
              <a:latin typeface="Calibri"/>
              <a:ea typeface="Calibri"/>
              <a:cs typeface="Calibri"/>
              <a:sym typeface="Calibri"/>
            </a:endParaRPr>
          </a:p>
          <a:p>
            <a:pPr indent="-25400" lvl="0" marL="228600" rtl="0" algn="ctr">
              <a:spcBef>
                <a:spcPts val="1000"/>
              </a:spcBef>
              <a:spcAft>
                <a:spcPts val="0"/>
              </a:spcAft>
              <a:buNone/>
            </a:pPr>
            <a:r>
              <a:rPr lang="en-US" sz="1800" u="sng">
                <a:solidFill>
                  <a:schemeClr val="hlink"/>
                </a:solidFill>
                <a:latin typeface="Calibri"/>
                <a:ea typeface="Calibri"/>
                <a:cs typeface="Calibri"/>
                <a:sym typeface="Calibri"/>
                <a:hlinkClick r:id="rId6"/>
              </a:rPr>
              <a:t>conference.corehard.by</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idx="1" type="body"/>
          </p:nvPr>
        </p:nvSpPr>
        <p:spPr>
          <a:xfrm>
            <a:off x="939750" y="2034350"/>
            <a:ext cx="10312500" cy="3551100"/>
          </a:xfrm>
          <a:prstGeom prst="rect">
            <a:avLst/>
          </a:prstGeom>
        </p:spPr>
        <p:txBody>
          <a:bodyPr anchorCtr="0" anchor="t" bIns="91425" lIns="91425" spcFirstLastPara="1" rIns="91425" wrap="square" tIns="91425">
            <a:noAutofit/>
          </a:bodyPr>
          <a:lstStyle/>
          <a:p>
            <a:pPr indent="0" lvl="0" marL="0" rtl="0" algn="just">
              <a:lnSpc>
                <a:spcPct val="115000"/>
              </a:lnSpc>
              <a:spcBef>
                <a:spcPts val="200"/>
              </a:spcBef>
              <a:spcAft>
                <a:spcPts val="0"/>
              </a:spcAft>
              <a:buNone/>
            </a:pPr>
            <a:r>
              <a:rPr lang="en-US" sz="2400">
                <a:solidFill>
                  <a:srgbClr val="000000"/>
                </a:solidFill>
              </a:rPr>
              <a:t>The SolarWinds, SolarWinds &amp; Design, Orion, and THWACK trademarks are the exclusive property of SolarWinds</a:t>
            </a:r>
            <a:r>
              <a:rPr i="1" lang="en-US" sz="2400">
                <a:solidFill>
                  <a:srgbClr val="000000"/>
                </a:solidFill>
              </a:rPr>
              <a:t> </a:t>
            </a:r>
            <a:r>
              <a:rPr lang="en-US" sz="2400">
                <a:solidFill>
                  <a:srgbClr val="000000"/>
                </a:solidFill>
              </a:rPr>
              <a:t>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endParaRPr sz="2400">
              <a:solidFill>
                <a:srgbClr val="000000"/>
              </a:solidFill>
            </a:endParaRPr>
          </a:p>
          <a:p>
            <a:pPr indent="-25400" lvl="0" marL="228600">
              <a:spcBef>
                <a:spcPts val="1000"/>
              </a:spcBef>
              <a:spcAft>
                <a:spcPts val="0"/>
              </a:spcAft>
              <a:buNone/>
            </a:pPr>
            <a:r>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266372" y="240079"/>
            <a:ext cx="9860282" cy="51435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2400"/>
              <a:buFont typeface="Arial"/>
              <a:buNone/>
            </a:pPr>
            <a:r>
              <a:rPr lang="en-US"/>
              <a:t>About me</a:t>
            </a:r>
            <a:endParaRPr b="1" i="0" sz="2400" u="none" cap="none" strike="noStrike">
              <a:solidFill>
                <a:schemeClr val="lt1"/>
              </a:solidFill>
              <a:latin typeface="Arial"/>
              <a:ea typeface="Arial"/>
              <a:cs typeface="Arial"/>
              <a:sym typeface="Arial"/>
            </a:endParaRPr>
          </a:p>
        </p:txBody>
      </p:sp>
      <p:pic>
        <p:nvPicPr>
          <p:cNvPr id="212" name="Shape 212"/>
          <p:cNvPicPr preferRelativeResize="0"/>
          <p:nvPr/>
        </p:nvPicPr>
        <p:blipFill>
          <a:blip r:embed="rId3">
            <a:alphaModFix/>
          </a:blip>
          <a:stretch>
            <a:fillRect/>
          </a:stretch>
        </p:blipFill>
        <p:spPr>
          <a:xfrm>
            <a:off x="612775" y="1402425"/>
            <a:ext cx="3465375" cy="4899426"/>
          </a:xfrm>
          <a:prstGeom prst="rect">
            <a:avLst/>
          </a:prstGeom>
          <a:noFill/>
          <a:ln>
            <a:noFill/>
          </a:ln>
        </p:spPr>
      </p:pic>
      <p:pic>
        <p:nvPicPr>
          <p:cNvPr id="213" name="Shape 213"/>
          <p:cNvPicPr preferRelativeResize="0"/>
          <p:nvPr/>
        </p:nvPicPr>
        <p:blipFill>
          <a:blip r:embed="rId4">
            <a:alphaModFix/>
          </a:blip>
          <a:stretch>
            <a:fillRect/>
          </a:stretch>
        </p:blipFill>
        <p:spPr>
          <a:xfrm>
            <a:off x="5754700" y="1436000"/>
            <a:ext cx="1245425" cy="1245425"/>
          </a:xfrm>
          <a:prstGeom prst="rect">
            <a:avLst/>
          </a:prstGeom>
          <a:noFill/>
          <a:ln>
            <a:noFill/>
          </a:ln>
        </p:spPr>
      </p:pic>
      <p:pic>
        <p:nvPicPr>
          <p:cNvPr id="214" name="Shape 214"/>
          <p:cNvPicPr preferRelativeResize="0"/>
          <p:nvPr/>
        </p:nvPicPr>
        <p:blipFill>
          <a:blip r:embed="rId5">
            <a:alphaModFix/>
          </a:blip>
          <a:stretch>
            <a:fillRect/>
          </a:stretch>
        </p:blipFill>
        <p:spPr>
          <a:xfrm>
            <a:off x="8589135" y="1264889"/>
            <a:ext cx="1553900" cy="1553900"/>
          </a:xfrm>
          <a:prstGeom prst="rect">
            <a:avLst/>
          </a:prstGeom>
          <a:noFill/>
          <a:ln>
            <a:noFill/>
          </a:ln>
        </p:spPr>
      </p:pic>
      <p:cxnSp>
        <p:nvCxnSpPr>
          <p:cNvPr id="215" name="Shape 215"/>
          <p:cNvCxnSpPr/>
          <p:nvPr/>
        </p:nvCxnSpPr>
        <p:spPr>
          <a:xfrm flipH="1" rot="10800000">
            <a:off x="7424100" y="2052525"/>
            <a:ext cx="889800" cy="12000"/>
          </a:xfrm>
          <a:prstGeom prst="straightConnector1">
            <a:avLst/>
          </a:prstGeom>
          <a:noFill/>
          <a:ln cap="flat" cmpd="sng" w="9525">
            <a:solidFill>
              <a:schemeClr val="dk2"/>
            </a:solidFill>
            <a:prstDash val="solid"/>
            <a:round/>
            <a:headEnd len="lg" w="lg" type="none"/>
            <a:tailEnd len="lg" w="lg" type="triangle"/>
          </a:ln>
        </p:spPr>
      </p:cxnSp>
      <p:sp>
        <p:nvSpPr>
          <p:cNvPr id="216" name="Shape 216"/>
          <p:cNvSpPr txBox="1"/>
          <p:nvPr/>
        </p:nvSpPr>
        <p:spPr>
          <a:xfrm>
            <a:off x="4871525" y="2888750"/>
            <a:ext cx="6700200" cy="166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Senior Engineering Manager on </a:t>
            </a:r>
            <a:r>
              <a:rPr b="1" lang="en-US" sz="1800"/>
              <a:t>Backup</a:t>
            </a:r>
            <a:r>
              <a:rPr lang="en-US" sz="1800"/>
              <a:t>, Minsk, Belarus</a:t>
            </a:r>
            <a:endParaRPr sz="1800"/>
          </a:p>
          <a:p>
            <a:pPr indent="0" lvl="0" marL="0">
              <a:spcBef>
                <a:spcPts val="0"/>
              </a:spcBef>
              <a:spcAft>
                <a:spcPts val="0"/>
              </a:spcAft>
              <a:buNone/>
            </a:pPr>
            <a:r>
              <a:rPr lang="en-US" sz="1800"/>
              <a:t>Worked for Microsoft, Hyper-V in the past</a:t>
            </a:r>
            <a:endParaRPr sz="1800"/>
          </a:p>
          <a:p>
            <a:pPr indent="0" lvl="0" marL="0">
              <a:spcBef>
                <a:spcPts val="0"/>
              </a:spcBef>
              <a:spcAft>
                <a:spcPts val="0"/>
              </a:spcAft>
              <a:buNone/>
            </a:pPr>
            <a:r>
              <a:rPr lang="en-US" sz="1800"/>
              <a:t>Leader of CoreHard - Belarusian C++ Community </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12+ years in engineering and management</a:t>
            </a:r>
            <a:endParaRPr sz="1800"/>
          </a:p>
        </p:txBody>
      </p:sp>
      <p:pic>
        <p:nvPicPr>
          <p:cNvPr id="217" name="Shape 217"/>
          <p:cNvPicPr preferRelativeResize="0"/>
          <p:nvPr/>
        </p:nvPicPr>
        <p:blipFill>
          <a:blip r:embed="rId6">
            <a:alphaModFix/>
          </a:blip>
          <a:stretch>
            <a:fillRect/>
          </a:stretch>
        </p:blipFill>
        <p:spPr>
          <a:xfrm>
            <a:off x="6176998" y="4633351"/>
            <a:ext cx="3683051" cy="185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nvSpPr>
        <p:spPr>
          <a:xfrm>
            <a:off x="7561200" y="1185175"/>
            <a:ext cx="4473000" cy="334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Belarus: </a:t>
            </a:r>
            <a:r>
              <a:rPr b="1" lang="en-US" sz="1800"/>
              <a:t>10M </a:t>
            </a:r>
            <a:r>
              <a:rPr lang="en-US" sz="1800"/>
              <a:t>population</a:t>
            </a:r>
            <a:endParaRPr sz="1800"/>
          </a:p>
          <a:p>
            <a:pPr indent="0" lvl="0" marL="0">
              <a:spcBef>
                <a:spcPts val="0"/>
              </a:spcBef>
              <a:spcAft>
                <a:spcPts val="0"/>
              </a:spcAft>
              <a:buNone/>
            </a:pPr>
            <a:r>
              <a:rPr lang="en-US" sz="1800"/>
              <a:t>Minsk: </a:t>
            </a:r>
            <a:r>
              <a:rPr b="1" lang="en-US" sz="1800"/>
              <a:t>2M </a:t>
            </a:r>
            <a:r>
              <a:rPr lang="en-US" sz="1800"/>
              <a:t>population</a:t>
            </a:r>
            <a:endParaRPr sz="1800"/>
          </a:p>
          <a:p>
            <a:pPr indent="0" lvl="0" marL="0">
              <a:spcBef>
                <a:spcPts val="0"/>
              </a:spcBef>
              <a:spcAft>
                <a:spcPts val="0"/>
              </a:spcAft>
              <a:buNone/>
            </a:pPr>
            <a:r>
              <a:t/>
            </a:r>
            <a:endParaRPr sz="1800"/>
          </a:p>
          <a:p>
            <a:pPr indent="0" lvl="0" marL="0">
              <a:spcBef>
                <a:spcPts val="0"/>
              </a:spcBef>
              <a:spcAft>
                <a:spcPts val="0"/>
              </a:spcAft>
              <a:buNone/>
            </a:pPr>
            <a:r>
              <a:rPr lang="en-US" sz="1800"/>
              <a:t>High-tech park with tax benefits:</a:t>
            </a:r>
            <a:endParaRPr sz="1800"/>
          </a:p>
          <a:p>
            <a:pPr indent="0" lvl="0" marL="0">
              <a:spcBef>
                <a:spcPts val="0"/>
              </a:spcBef>
              <a:spcAft>
                <a:spcPts val="0"/>
              </a:spcAft>
              <a:buNone/>
            </a:pPr>
            <a:r>
              <a:rPr b="1" lang="en-US" sz="1800"/>
              <a:t>1,200+</a:t>
            </a:r>
            <a:r>
              <a:rPr lang="en-US" sz="1800"/>
              <a:t> IT companies</a:t>
            </a:r>
            <a:endParaRPr sz="1800"/>
          </a:p>
          <a:p>
            <a:pPr indent="0" lvl="0" marL="0">
              <a:spcBef>
                <a:spcPts val="0"/>
              </a:spcBef>
              <a:spcAft>
                <a:spcPts val="0"/>
              </a:spcAft>
              <a:buNone/>
            </a:pPr>
            <a:r>
              <a:rPr b="1" lang="en-US" sz="1800"/>
              <a:t>50</a:t>
            </a:r>
            <a:r>
              <a:rPr b="1" lang="en-US" sz="1800"/>
              <a:t>K+</a:t>
            </a:r>
            <a:r>
              <a:rPr lang="en-US" sz="1800"/>
              <a:t> Employees in IT companies</a:t>
            </a:r>
            <a:endParaRPr sz="1800"/>
          </a:p>
          <a:p>
            <a:pPr indent="0" lvl="0" marL="0">
              <a:spcBef>
                <a:spcPts val="0"/>
              </a:spcBef>
              <a:spcAft>
                <a:spcPts val="0"/>
              </a:spcAft>
              <a:buNone/>
            </a:pPr>
            <a:r>
              <a:t/>
            </a:r>
            <a:endParaRPr sz="1800"/>
          </a:p>
          <a:p>
            <a:pPr indent="0" lvl="0" marL="0">
              <a:spcBef>
                <a:spcPts val="0"/>
              </a:spcBef>
              <a:spcAft>
                <a:spcPts val="0"/>
              </a:spcAft>
              <a:buNone/>
            </a:pPr>
            <a:r>
              <a:rPr i="1" lang="en-US" sz="1800"/>
              <a:t>Home of EPAM, World of Tanks, Viber, MSQRD</a:t>
            </a:r>
            <a:endParaRPr i="1" sz="1800"/>
          </a:p>
          <a:p>
            <a:pPr indent="0" lvl="0" marL="0">
              <a:spcBef>
                <a:spcPts val="0"/>
              </a:spcBef>
              <a:spcAft>
                <a:spcPts val="0"/>
              </a:spcAft>
              <a:buNone/>
            </a:pPr>
            <a:r>
              <a:t/>
            </a:r>
            <a:endParaRPr i="1" sz="1800"/>
          </a:p>
          <a:p>
            <a:pPr indent="0" lvl="0" marL="0">
              <a:spcBef>
                <a:spcPts val="0"/>
              </a:spcBef>
              <a:spcAft>
                <a:spcPts val="0"/>
              </a:spcAft>
              <a:buNone/>
            </a:pPr>
            <a:r>
              <a:rPr lang="en-US" sz="1800"/>
              <a:t>Five</a:t>
            </a:r>
            <a:r>
              <a:rPr lang="en-US" sz="1800"/>
              <a:t> days Visa-free entry</a:t>
            </a:r>
            <a:endParaRPr sz="1800"/>
          </a:p>
        </p:txBody>
      </p:sp>
      <p:sp>
        <p:nvSpPr>
          <p:cNvPr id="223" name="Shape 223"/>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Belarus</a:t>
            </a:r>
            <a:endParaRPr/>
          </a:p>
        </p:txBody>
      </p:sp>
      <p:pic>
        <p:nvPicPr>
          <p:cNvPr id="224" name="Shape 224"/>
          <p:cNvPicPr preferRelativeResize="0"/>
          <p:nvPr/>
        </p:nvPicPr>
        <p:blipFill>
          <a:blip r:embed="rId3">
            <a:alphaModFix/>
          </a:blip>
          <a:stretch>
            <a:fillRect/>
          </a:stretch>
        </p:blipFill>
        <p:spPr>
          <a:xfrm>
            <a:off x="304800" y="1135579"/>
            <a:ext cx="7027801" cy="4236436"/>
          </a:xfrm>
          <a:prstGeom prst="rect">
            <a:avLst/>
          </a:prstGeom>
          <a:noFill/>
          <a:ln>
            <a:noFill/>
          </a:ln>
        </p:spPr>
      </p:pic>
      <p:pic>
        <p:nvPicPr>
          <p:cNvPr id="225" name="Shape 225"/>
          <p:cNvPicPr preferRelativeResize="0"/>
          <p:nvPr/>
        </p:nvPicPr>
        <p:blipFill>
          <a:blip r:embed="rId4">
            <a:alphaModFix/>
          </a:blip>
          <a:stretch>
            <a:fillRect/>
          </a:stretch>
        </p:blipFill>
        <p:spPr>
          <a:xfrm>
            <a:off x="8170800" y="4593925"/>
            <a:ext cx="2199249" cy="188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Quick facts about CoreHard</a:t>
            </a:r>
            <a:endParaRPr/>
          </a:p>
        </p:txBody>
      </p:sp>
      <p:sp>
        <p:nvSpPr>
          <p:cNvPr id="231" name="Shape 231"/>
          <p:cNvSpPr txBox="1"/>
          <p:nvPr/>
        </p:nvSpPr>
        <p:spPr>
          <a:xfrm>
            <a:off x="605125" y="1364475"/>
            <a:ext cx="10524300" cy="29664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US" sz="2400"/>
              <a:t>Idea to create a local C++ user group</a:t>
            </a:r>
            <a:endParaRPr sz="2400"/>
          </a:p>
          <a:p>
            <a:pPr indent="-381000" lvl="0" marL="457200" rtl="0">
              <a:spcBef>
                <a:spcPts val="0"/>
              </a:spcBef>
              <a:spcAft>
                <a:spcPts val="0"/>
              </a:spcAft>
              <a:buSzPts val="2400"/>
              <a:buChar char="●"/>
            </a:pPr>
            <a:r>
              <a:rPr lang="en-US" sz="2400"/>
              <a:t>Two years old (started in 2015, first conference gathered 50 participants)</a:t>
            </a:r>
            <a:endParaRPr sz="2400"/>
          </a:p>
          <a:p>
            <a:pPr indent="-381000" lvl="0" marL="457200" rtl="0">
              <a:spcBef>
                <a:spcPts val="0"/>
              </a:spcBef>
              <a:spcAft>
                <a:spcPts val="0"/>
              </a:spcAft>
              <a:buSzPts val="2400"/>
              <a:buChar char="●"/>
            </a:pPr>
            <a:r>
              <a:rPr lang="en-US" sz="2400"/>
              <a:t>Dedicated </a:t>
            </a:r>
            <a:r>
              <a:rPr lang="en-US" sz="2400" u="sng">
                <a:solidFill>
                  <a:schemeClr val="hlink"/>
                </a:solidFill>
                <a:hlinkClick r:id="rId3"/>
              </a:rPr>
              <a:t>C++ CoreHard conference</a:t>
            </a:r>
            <a:endParaRPr sz="2400"/>
          </a:p>
          <a:p>
            <a:pPr indent="-381000" lvl="0" marL="457200" rtl="0">
              <a:spcBef>
                <a:spcPts val="0"/>
              </a:spcBef>
              <a:spcAft>
                <a:spcPts val="0"/>
              </a:spcAft>
              <a:buSzPts val="2400"/>
              <a:buChar char="●"/>
            </a:pPr>
            <a:r>
              <a:rPr lang="en-US" sz="2400"/>
              <a:t>Hosted </a:t>
            </a:r>
            <a:r>
              <a:rPr b="1" lang="en-US" sz="2400"/>
              <a:t>seven</a:t>
            </a:r>
            <a:r>
              <a:rPr b="1" lang="en-US" sz="2400"/>
              <a:t> conferences</a:t>
            </a:r>
            <a:r>
              <a:rPr lang="en-US" sz="2400"/>
              <a:t> so far; eighth on its way in April 2018</a:t>
            </a:r>
            <a:endParaRPr sz="2400"/>
          </a:p>
          <a:p>
            <a:pPr indent="-381000" lvl="0" marL="457200" rtl="0">
              <a:spcBef>
                <a:spcPts val="0"/>
              </a:spcBef>
              <a:spcAft>
                <a:spcPts val="0"/>
              </a:spcAft>
              <a:buSzPts val="2400"/>
              <a:buChar char="●"/>
            </a:pPr>
            <a:r>
              <a:rPr lang="en-US" sz="2400"/>
              <a:t>Audience: 1k+ engineers</a:t>
            </a:r>
            <a:endParaRPr sz="2400"/>
          </a:p>
          <a:p>
            <a:pPr indent="-381000" lvl="0" marL="457200" rtl="0">
              <a:spcBef>
                <a:spcPts val="0"/>
              </a:spcBef>
              <a:spcAft>
                <a:spcPts val="0"/>
              </a:spcAft>
              <a:buSzPts val="2400"/>
              <a:buChar char="●"/>
            </a:pPr>
            <a:r>
              <a:rPr lang="en-US" sz="2400"/>
              <a:t>Speakers from Belarus, Russia, Ukraine, Israel, Serbia, Sweden</a:t>
            </a:r>
            <a:endParaRPr sz="2400"/>
          </a:p>
          <a:p>
            <a:pPr indent="-381000" lvl="0" marL="457200" rtl="0">
              <a:spcBef>
                <a:spcPts val="0"/>
              </a:spcBef>
              <a:spcAft>
                <a:spcPts val="0"/>
              </a:spcAft>
              <a:buSzPts val="2400"/>
              <a:buChar char="●"/>
            </a:pPr>
            <a:r>
              <a:rPr lang="en-US" sz="2400"/>
              <a:t>Member of </a:t>
            </a:r>
            <a:r>
              <a:rPr lang="en-US" sz="2400" u="sng">
                <a:solidFill>
                  <a:schemeClr val="hlink"/>
                </a:solidFill>
                <a:hlinkClick r:id="rId4"/>
              </a:rPr>
              <a:t>worldwide user groups list</a:t>
            </a:r>
            <a:r>
              <a:rPr lang="en-US" sz="2400"/>
              <a:t>, community-sponsoring CppCon</a:t>
            </a:r>
            <a:endParaRPr sz="2400"/>
          </a:p>
        </p:txBody>
      </p:sp>
      <p:pic>
        <p:nvPicPr>
          <p:cNvPr id="232" name="Shape 232"/>
          <p:cNvPicPr preferRelativeResize="0"/>
          <p:nvPr/>
        </p:nvPicPr>
        <p:blipFill>
          <a:blip r:embed="rId5">
            <a:alphaModFix/>
          </a:blip>
          <a:stretch>
            <a:fillRect/>
          </a:stretch>
        </p:blipFill>
        <p:spPr>
          <a:xfrm>
            <a:off x="4718100" y="4684325"/>
            <a:ext cx="3389677" cy="139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Tip #0. Community = Communication</a:t>
            </a:r>
            <a:endParaRPr/>
          </a:p>
        </p:txBody>
      </p:sp>
      <p:pic>
        <p:nvPicPr>
          <p:cNvPr id="238" name="Shape 238"/>
          <p:cNvPicPr preferRelativeResize="0"/>
          <p:nvPr/>
        </p:nvPicPr>
        <p:blipFill>
          <a:blip r:embed="rId3">
            <a:alphaModFix/>
          </a:blip>
          <a:stretch>
            <a:fillRect/>
          </a:stretch>
        </p:blipFill>
        <p:spPr>
          <a:xfrm>
            <a:off x="3276600" y="1168300"/>
            <a:ext cx="5080100" cy="5080100"/>
          </a:xfrm>
          <a:prstGeom prst="rect">
            <a:avLst/>
          </a:prstGeom>
          <a:noFill/>
          <a:ln>
            <a:noFill/>
          </a:ln>
        </p:spPr>
      </p:pic>
      <p:sp>
        <p:nvSpPr>
          <p:cNvPr id="239" name="Shape 239"/>
          <p:cNvSpPr txBox="1"/>
          <p:nvPr/>
        </p:nvSpPr>
        <p:spPr>
          <a:xfrm>
            <a:off x="8998200" y="5098800"/>
            <a:ext cx="2449500" cy="56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Conferences/meetups</a:t>
            </a:r>
            <a:endParaRPr sz="1800"/>
          </a:p>
        </p:txBody>
      </p:sp>
      <p:sp>
        <p:nvSpPr>
          <p:cNvPr id="240" name="Shape 240"/>
          <p:cNvSpPr txBox="1"/>
          <p:nvPr/>
        </p:nvSpPr>
        <p:spPr>
          <a:xfrm>
            <a:off x="657075" y="1455700"/>
            <a:ext cx="3132000" cy="56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Face-to-face communication</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Tip #1. Naming and branding</a:t>
            </a:r>
            <a:endParaRPr/>
          </a:p>
        </p:txBody>
      </p:sp>
      <p:pic>
        <p:nvPicPr>
          <p:cNvPr id="246" name="Shape 246"/>
          <p:cNvPicPr preferRelativeResize="0"/>
          <p:nvPr/>
        </p:nvPicPr>
        <p:blipFill>
          <a:blip r:embed="rId3">
            <a:alphaModFix/>
          </a:blip>
          <a:stretch>
            <a:fillRect/>
          </a:stretch>
        </p:blipFill>
        <p:spPr>
          <a:xfrm>
            <a:off x="208574" y="1789425"/>
            <a:ext cx="4162650" cy="2098626"/>
          </a:xfrm>
          <a:prstGeom prst="rect">
            <a:avLst/>
          </a:prstGeom>
          <a:noFill/>
          <a:ln>
            <a:noFill/>
          </a:ln>
        </p:spPr>
      </p:pic>
      <p:pic>
        <p:nvPicPr>
          <p:cNvPr id="247" name="Shape 247"/>
          <p:cNvPicPr preferRelativeResize="0"/>
          <p:nvPr/>
        </p:nvPicPr>
        <p:blipFill>
          <a:blip r:embed="rId4">
            <a:alphaModFix/>
          </a:blip>
          <a:stretch>
            <a:fillRect/>
          </a:stretch>
        </p:blipFill>
        <p:spPr>
          <a:xfrm>
            <a:off x="7246175" y="1865625"/>
            <a:ext cx="4448950" cy="1827575"/>
          </a:xfrm>
          <a:prstGeom prst="rect">
            <a:avLst/>
          </a:prstGeom>
          <a:noFill/>
          <a:ln>
            <a:noFill/>
          </a:ln>
        </p:spPr>
      </p:pic>
      <p:pic>
        <p:nvPicPr>
          <p:cNvPr id="248" name="Shape 248"/>
          <p:cNvPicPr preferRelativeResize="0"/>
          <p:nvPr/>
        </p:nvPicPr>
        <p:blipFill>
          <a:blip r:embed="rId5">
            <a:alphaModFix/>
          </a:blip>
          <a:stretch>
            <a:fillRect/>
          </a:stretch>
        </p:blipFill>
        <p:spPr>
          <a:xfrm>
            <a:off x="4644575" y="1608285"/>
            <a:ext cx="2209600" cy="2209600"/>
          </a:xfrm>
          <a:prstGeom prst="rect">
            <a:avLst/>
          </a:prstGeom>
          <a:noFill/>
          <a:ln>
            <a:noFill/>
          </a:ln>
        </p:spPr>
      </p:pic>
      <p:pic>
        <p:nvPicPr>
          <p:cNvPr id="249" name="Shape 249"/>
          <p:cNvPicPr preferRelativeResize="0"/>
          <p:nvPr/>
        </p:nvPicPr>
        <p:blipFill>
          <a:blip r:embed="rId6">
            <a:alphaModFix/>
          </a:blip>
          <a:stretch>
            <a:fillRect/>
          </a:stretch>
        </p:blipFill>
        <p:spPr>
          <a:xfrm>
            <a:off x="10893610" y="5447940"/>
            <a:ext cx="1129968" cy="955950"/>
          </a:xfrm>
          <a:prstGeom prst="rect">
            <a:avLst/>
          </a:prstGeom>
          <a:noFill/>
          <a:ln>
            <a:noFill/>
          </a:ln>
        </p:spPr>
      </p:pic>
      <p:pic>
        <p:nvPicPr>
          <p:cNvPr id="250" name="Shape 250"/>
          <p:cNvPicPr preferRelativeResize="0"/>
          <p:nvPr/>
        </p:nvPicPr>
        <p:blipFill>
          <a:blip r:embed="rId7">
            <a:alphaModFix/>
          </a:blip>
          <a:stretch>
            <a:fillRect/>
          </a:stretch>
        </p:blipFill>
        <p:spPr>
          <a:xfrm>
            <a:off x="9708250" y="5518368"/>
            <a:ext cx="916901" cy="866470"/>
          </a:xfrm>
          <a:prstGeom prst="rect">
            <a:avLst/>
          </a:prstGeom>
          <a:noFill/>
          <a:ln>
            <a:noFill/>
          </a:ln>
        </p:spPr>
      </p:pic>
      <p:pic>
        <p:nvPicPr>
          <p:cNvPr id="251" name="Shape 251"/>
          <p:cNvPicPr preferRelativeResize="0"/>
          <p:nvPr/>
        </p:nvPicPr>
        <p:blipFill>
          <a:blip r:embed="rId8">
            <a:alphaModFix/>
          </a:blip>
          <a:stretch>
            <a:fillRect/>
          </a:stretch>
        </p:blipFill>
        <p:spPr>
          <a:xfrm>
            <a:off x="8533100" y="5436075"/>
            <a:ext cx="985514" cy="955950"/>
          </a:xfrm>
          <a:prstGeom prst="rect">
            <a:avLst/>
          </a:prstGeom>
          <a:noFill/>
          <a:ln>
            <a:noFill/>
          </a:ln>
        </p:spPr>
      </p:pic>
      <p:pic>
        <p:nvPicPr>
          <p:cNvPr id="252" name="Shape 252"/>
          <p:cNvPicPr preferRelativeResize="0"/>
          <p:nvPr/>
        </p:nvPicPr>
        <p:blipFill>
          <a:blip r:embed="rId9">
            <a:alphaModFix/>
          </a:blip>
          <a:stretch>
            <a:fillRect/>
          </a:stretch>
        </p:blipFill>
        <p:spPr>
          <a:xfrm>
            <a:off x="7332671" y="5484324"/>
            <a:ext cx="985525" cy="892888"/>
          </a:xfrm>
          <a:prstGeom prst="rect">
            <a:avLst/>
          </a:prstGeom>
          <a:noFill/>
          <a:ln>
            <a:noFill/>
          </a:ln>
        </p:spPr>
      </p:pic>
      <p:pic>
        <p:nvPicPr>
          <p:cNvPr id="253" name="Shape 253"/>
          <p:cNvPicPr preferRelativeResize="0"/>
          <p:nvPr/>
        </p:nvPicPr>
        <p:blipFill>
          <a:blip r:embed="rId10">
            <a:alphaModFix/>
          </a:blip>
          <a:stretch>
            <a:fillRect/>
          </a:stretch>
        </p:blipFill>
        <p:spPr>
          <a:xfrm>
            <a:off x="5238035" y="5587949"/>
            <a:ext cx="1662949" cy="798500"/>
          </a:xfrm>
          <a:prstGeom prst="rect">
            <a:avLst/>
          </a:prstGeom>
          <a:noFill/>
          <a:ln>
            <a:noFill/>
          </a:ln>
        </p:spPr>
      </p:pic>
      <p:pic>
        <p:nvPicPr>
          <p:cNvPr id="254" name="Shape 254"/>
          <p:cNvPicPr preferRelativeResize="0"/>
          <p:nvPr/>
        </p:nvPicPr>
        <p:blipFill>
          <a:blip r:embed="rId11">
            <a:alphaModFix/>
          </a:blip>
          <a:stretch>
            <a:fillRect/>
          </a:stretch>
        </p:blipFill>
        <p:spPr>
          <a:xfrm>
            <a:off x="2987025" y="5606754"/>
            <a:ext cx="1662950" cy="778262"/>
          </a:xfrm>
          <a:prstGeom prst="rect">
            <a:avLst/>
          </a:prstGeom>
          <a:noFill/>
          <a:ln>
            <a:noFill/>
          </a:ln>
        </p:spPr>
      </p:pic>
      <p:pic>
        <p:nvPicPr>
          <p:cNvPr id="255" name="Shape 255"/>
          <p:cNvPicPr preferRelativeResize="0"/>
          <p:nvPr/>
        </p:nvPicPr>
        <p:blipFill>
          <a:blip r:embed="rId12">
            <a:alphaModFix/>
          </a:blip>
          <a:stretch>
            <a:fillRect/>
          </a:stretch>
        </p:blipFill>
        <p:spPr>
          <a:xfrm>
            <a:off x="528925" y="5593525"/>
            <a:ext cx="1903950" cy="79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Tip #2. Getting the audience</a:t>
            </a:r>
            <a:endParaRPr/>
          </a:p>
        </p:txBody>
      </p:sp>
      <p:sp>
        <p:nvSpPr>
          <p:cNvPr id="261" name="Shape 261"/>
          <p:cNvSpPr txBox="1"/>
          <p:nvPr>
            <p:ph idx="1" type="body"/>
          </p:nvPr>
        </p:nvSpPr>
        <p:spPr>
          <a:xfrm>
            <a:off x="298000" y="992950"/>
            <a:ext cx="11400900" cy="1725900"/>
          </a:xfrm>
          <a:prstGeom prst="rect">
            <a:avLst/>
          </a:prstGeom>
        </p:spPr>
        <p:txBody>
          <a:bodyPr anchorCtr="0" anchor="t" bIns="91425" lIns="91425" spcFirstLastPara="1" rIns="91425" wrap="square" tIns="91425">
            <a:noAutofit/>
          </a:bodyPr>
          <a:lstStyle/>
          <a:p>
            <a:pPr indent="-368300" lvl="0" marL="457200" rtl="0">
              <a:spcBef>
                <a:spcPts val="1000"/>
              </a:spcBef>
              <a:spcAft>
                <a:spcPts val="0"/>
              </a:spcAft>
              <a:buSzPts val="2200"/>
              <a:buFont typeface="Arial"/>
              <a:buChar char="•"/>
            </a:pPr>
            <a:r>
              <a:rPr lang="en-US" sz="2200">
                <a:latin typeface="Arial"/>
                <a:ea typeface="Arial"/>
                <a:cs typeface="Arial"/>
                <a:sym typeface="Arial"/>
              </a:rPr>
              <a:t>Free events attract larger audience—and more unpredictable, of course</a:t>
            </a:r>
            <a:endParaRPr sz="2200">
              <a:latin typeface="Arial"/>
              <a:ea typeface="Arial"/>
              <a:cs typeface="Arial"/>
              <a:sym typeface="Arial"/>
            </a:endParaRPr>
          </a:p>
          <a:p>
            <a:pPr indent="-368300" lvl="0" marL="457200" rtl="0">
              <a:spcBef>
                <a:spcPts val="0"/>
              </a:spcBef>
              <a:spcAft>
                <a:spcPts val="0"/>
              </a:spcAft>
              <a:buSzPts val="2200"/>
              <a:buFont typeface="Arial"/>
              <a:buChar char="•"/>
            </a:pPr>
            <a:r>
              <a:rPr lang="en-US" sz="2200">
                <a:latin typeface="Arial"/>
                <a:ea typeface="Arial"/>
                <a:cs typeface="Arial"/>
                <a:sym typeface="Arial"/>
              </a:rPr>
              <a:t>Recorded videos of talks from </a:t>
            </a:r>
            <a:r>
              <a:rPr lang="en-US" sz="2200">
                <a:latin typeface="Arial"/>
                <a:ea typeface="Arial"/>
                <a:cs typeface="Arial"/>
                <a:sym typeface="Arial"/>
              </a:rPr>
              <a:t>past</a:t>
            </a:r>
            <a:r>
              <a:rPr lang="en-US" sz="2200">
                <a:latin typeface="Arial"/>
                <a:ea typeface="Arial"/>
                <a:cs typeface="Arial"/>
                <a:sym typeface="Arial"/>
              </a:rPr>
              <a:t> events on YouTu</a:t>
            </a:r>
            <a:r>
              <a:rPr lang="en-US" sz="2200">
                <a:solidFill>
                  <a:srgbClr val="000000"/>
                </a:solidFill>
                <a:latin typeface="Arial"/>
                <a:ea typeface="Arial"/>
                <a:cs typeface="Arial"/>
                <a:sym typeface="Arial"/>
              </a:rPr>
              <a:t>be</a:t>
            </a:r>
            <a:r>
              <a:rPr baseline="30000" lang="en-US" sz="2200">
                <a:solidFill>
                  <a:srgbClr val="000000"/>
                </a:solidFill>
                <a:latin typeface="Arial"/>
                <a:ea typeface="Arial"/>
                <a:cs typeface="Arial"/>
                <a:sym typeface="Arial"/>
              </a:rPr>
              <a:t>®</a:t>
            </a:r>
            <a:endParaRPr sz="2200">
              <a:solidFill>
                <a:srgbClr val="000000"/>
              </a:solidFill>
              <a:latin typeface="Arial"/>
              <a:ea typeface="Arial"/>
              <a:cs typeface="Arial"/>
              <a:sym typeface="Arial"/>
            </a:endParaRPr>
          </a:p>
          <a:p>
            <a:pPr indent="-368300" lvl="0" marL="457200" rtl="0">
              <a:spcBef>
                <a:spcPts val="0"/>
              </a:spcBef>
              <a:spcAft>
                <a:spcPts val="0"/>
              </a:spcAft>
              <a:buSzPts val="2200"/>
              <a:buFont typeface="Arial"/>
              <a:buChar char="•"/>
            </a:pPr>
            <a:r>
              <a:rPr lang="en-US" sz="2200">
                <a:latin typeface="Arial"/>
                <a:ea typeface="Arial"/>
                <a:cs typeface="Arial"/>
                <a:sym typeface="Arial"/>
              </a:rPr>
              <a:t>Live streaming of the events</a:t>
            </a:r>
            <a:endParaRPr sz="2200">
              <a:latin typeface="Arial"/>
              <a:ea typeface="Arial"/>
              <a:cs typeface="Arial"/>
              <a:sym typeface="Arial"/>
            </a:endParaRPr>
          </a:p>
          <a:p>
            <a:pPr indent="-368300" lvl="0" marL="457200" rtl="0">
              <a:spcBef>
                <a:spcPts val="0"/>
              </a:spcBef>
              <a:spcAft>
                <a:spcPts val="0"/>
              </a:spcAft>
              <a:buSzPts val="2200"/>
              <a:buChar char="•"/>
            </a:pPr>
            <a:r>
              <a:rPr lang="en-US" sz="2200">
                <a:latin typeface="Arial"/>
                <a:ea typeface="Arial"/>
                <a:cs typeface="Arial"/>
                <a:sym typeface="Arial"/>
              </a:rPr>
              <a:t>Photos from the conferences in social networks</a:t>
            </a:r>
            <a:endParaRPr sz="2200">
              <a:latin typeface="Arial"/>
              <a:ea typeface="Arial"/>
              <a:cs typeface="Arial"/>
              <a:sym typeface="Arial"/>
            </a:endParaRPr>
          </a:p>
        </p:txBody>
      </p:sp>
      <p:pic>
        <p:nvPicPr>
          <p:cNvPr id="262" name="Shape 262"/>
          <p:cNvPicPr preferRelativeResize="0"/>
          <p:nvPr/>
        </p:nvPicPr>
        <p:blipFill>
          <a:blip r:embed="rId3">
            <a:alphaModFix/>
          </a:blip>
          <a:stretch>
            <a:fillRect/>
          </a:stretch>
        </p:blipFill>
        <p:spPr>
          <a:xfrm>
            <a:off x="1574375" y="2728625"/>
            <a:ext cx="8180860" cy="4024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Tip #3. Keeping community open</a:t>
            </a:r>
            <a:endParaRPr/>
          </a:p>
        </p:txBody>
      </p:sp>
      <p:sp>
        <p:nvSpPr>
          <p:cNvPr id="268" name="Shape 268"/>
          <p:cNvSpPr txBox="1"/>
          <p:nvPr>
            <p:ph idx="1" type="body"/>
          </p:nvPr>
        </p:nvSpPr>
        <p:spPr>
          <a:xfrm>
            <a:off x="298000" y="1145350"/>
            <a:ext cx="11577000" cy="2639700"/>
          </a:xfrm>
          <a:prstGeom prst="rect">
            <a:avLst/>
          </a:prstGeom>
        </p:spPr>
        <p:txBody>
          <a:bodyPr anchorCtr="0" anchor="t" bIns="91425" lIns="91425" spcFirstLastPara="1" rIns="91425" wrap="square" tIns="91425">
            <a:noAutofit/>
          </a:bodyPr>
          <a:lstStyle/>
          <a:p>
            <a:pPr indent="-431800" lvl="0" marL="457200" marR="0" rtl="0" algn="l">
              <a:lnSpc>
                <a:spcPct val="100000"/>
              </a:lnSpc>
              <a:spcBef>
                <a:spcPts val="1000"/>
              </a:spcBef>
              <a:spcAft>
                <a:spcPts val="0"/>
              </a:spcAft>
              <a:buSzPts val="3200"/>
              <a:buChar char="•"/>
            </a:pPr>
            <a:r>
              <a:rPr lang="en-US"/>
              <a:t>Community is a crystallization spot</a:t>
            </a:r>
            <a:endParaRPr/>
          </a:p>
          <a:p>
            <a:pPr indent="-431800" lvl="0" marL="457200" marR="0" rtl="0" algn="l">
              <a:lnSpc>
                <a:spcPct val="100000"/>
              </a:lnSpc>
              <a:spcBef>
                <a:spcPts val="0"/>
              </a:spcBef>
              <a:spcAft>
                <a:spcPts val="0"/>
              </a:spcAft>
              <a:buSzPts val="3200"/>
              <a:buChar char="•"/>
            </a:pPr>
            <a:r>
              <a:rPr lang="en-US"/>
              <a:t>A community should attract “fresh blood”:</a:t>
            </a:r>
            <a:endParaRPr/>
          </a:p>
          <a:p>
            <a:pPr indent="-406400" lvl="1" marL="914400" marR="0" rtl="0" algn="l">
              <a:lnSpc>
                <a:spcPct val="100000"/>
              </a:lnSpc>
              <a:spcBef>
                <a:spcPts val="0"/>
              </a:spcBef>
              <a:spcAft>
                <a:spcPts val="0"/>
              </a:spcAft>
              <a:buSzPts val="2800"/>
              <a:buChar char="•"/>
            </a:pPr>
            <a:r>
              <a:rPr lang="en-US"/>
              <a:t>To gather a critical mass</a:t>
            </a:r>
            <a:endParaRPr/>
          </a:p>
          <a:p>
            <a:pPr indent="-406400" lvl="1" marL="914400" marR="0" rtl="0" algn="l">
              <a:lnSpc>
                <a:spcPct val="100000"/>
              </a:lnSpc>
              <a:spcBef>
                <a:spcPts val="0"/>
              </a:spcBef>
              <a:spcAft>
                <a:spcPts val="0"/>
              </a:spcAft>
              <a:buSzPts val="2800"/>
              <a:buChar char="•"/>
            </a:pPr>
            <a:r>
              <a:rPr lang="en-US"/>
              <a:t>To keep running</a:t>
            </a:r>
            <a:endParaRPr/>
          </a:p>
          <a:p>
            <a:pPr indent="-406400" lvl="1" marL="914400" marR="0" rtl="0" algn="l">
              <a:lnSpc>
                <a:spcPct val="100000"/>
              </a:lnSpc>
              <a:spcBef>
                <a:spcPts val="0"/>
              </a:spcBef>
              <a:spcAft>
                <a:spcPts val="0"/>
              </a:spcAft>
              <a:buSzPts val="2800"/>
              <a:buChar char="•"/>
            </a:pPr>
            <a:r>
              <a:rPr lang="en-US"/>
              <a:t>“Non-professional” speakers burn out the content fairly quickly</a:t>
            </a:r>
            <a:endParaRPr/>
          </a:p>
        </p:txBody>
      </p:sp>
      <p:pic>
        <p:nvPicPr>
          <p:cNvPr id="269" name="Shape 269"/>
          <p:cNvPicPr preferRelativeResize="0"/>
          <p:nvPr/>
        </p:nvPicPr>
        <p:blipFill>
          <a:blip r:embed="rId3">
            <a:alphaModFix/>
          </a:blip>
          <a:stretch>
            <a:fillRect/>
          </a:stretch>
        </p:blipFill>
        <p:spPr>
          <a:xfrm>
            <a:off x="4045475" y="3785050"/>
            <a:ext cx="3893613" cy="2529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Tip #4. Connect with co-</a:t>
            </a:r>
            <a:r>
              <a:rPr lang="en-US"/>
              <a:t>communities and conferences</a:t>
            </a:r>
            <a:endParaRPr/>
          </a:p>
        </p:txBody>
      </p:sp>
      <p:sp>
        <p:nvSpPr>
          <p:cNvPr id="275" name="Shape 275"/>
          <p:cNvSpPr txBox="1"/>
          <p:nvPr>
            <p:ph idx="1" type="body"/>
          </p:nvPr>
        </p:nvSpPr>
        <p:spPr>
          <a:xfrm>
            <a:off x="298000" y="1145350"/>
            <a:ext cx="11496000" cy="2948100"/>
          </a:xfrm>
          <a:prstGeom prst="rect">
            <a:avLst/>
          </a:prstGeom>
        </p:spPr>
        <p:txBody>
          <a:bodyPr anchorCtr="0" anchor="t" bIns="91425" lIns="91425" spcFirstLastPara="1" rIns="91425" wrap="square" tIns="91425">
            <a:noAutofit/>
          </a:bodyPr>
          <a:lstStyle/>
          <a:p>
            <a:pPr indent="-25400" lvl="0" marL="228600">
              <a:spcBef>
                <a:spcPts val="1000"/>
              </a:spcBef>
              <a:spcAft>
                <a:spcPts val="0"/>
              </a:spcAft>
              <a:buNone/>
            </a:pPr>
            <a:r>
              <a:rPr lang="en-US" sz="2600"/>
              <a:t>Get recognition and better search ranking by connecting with mates, for us worked:</a:t>
            </a:r>
            <a:endParaRPr sz="2600"/>
          </a:p>
          <a:p>
            <a:pPr indent="-393700" lvl="0" marL="457200">
              <a:spcBef>
                <a:spcPts val="1000"/>
              </a:spcBef>
              <a:spcAft>
                <a:spcPts val="0"/>
              </a:spcAft>
              <a:buSzPts val="2600"/>
              <a:buChar char="•"/>
            </a:pPr>
            <a:r>
              <a:rPr lang="en-US" sz="2600" u="sng">
                <a:solidFill>
                  <a:schemeClr val="hlink"/>
                </a:solidFill>
                <a:hlinkClick r:id="rId3"/>
              </a:rPr>
              <a:t>C++ Russia</a:t>
            </a:r>
            <a:r>
              <a:rPr lang="en-US" sz="2600"/>
              <a:t> - C++ community/conference in CIS</a:t>
            </a:r>
            <a:endParaRPr sz="2600"/>
          </a:p>
          <a:p>
            <a:pPr indent="-393700" lvl="0" marL="457200" rtl="0">
              <a:spcBef>
                <a:spcPts val="0"/>
              </a:spcBef>
              <a:spcAft>
                <a:spcPts val="0"/>
              </a:spcAft>
              <a:buSzPts val="2600"/>
              <a:buChar char="•"/>
            </a:pPr>
            <a:r>
              <a:rPr lang="en-US" sz="2600" u="sng">
                <a:solidFill>
                  <a:schemeClr val="hlink"/>
                </a:solidFill>
                <a:hlinkClick r:id="rId4"/>
              </a:rPr>
              <a:t>CppCon</a:t>
            </a:r>
            <a:r>
              <a:rPr lang="en-US" sz="2600"/>
              <a:t> </a:t>
            </a:r>
            <a:r>
              <a:rPr lang="en-US" sz="2600"/>
              <a:t>- Woodstock of C++</a:t>
            </a:r>
            <a:endParaRPr sz="2600"/>
          </a:p>
          <a:p>
            <a:pPr indent="-393700" lvl="0" marL="457200">
              <a:spcBef>
                <a:spcPts val="0"/>
              </a:spcBef>
              <a:spcAft>
                <a:spcPts val="0"/>
              </a:spcAft>
              <a:buSzPts val="2600"/>
              <a:buChar char="•"/>
            </a:pPr>
            <a:r>
              <a:rPr lang="en-US" sz="2600" u="sng">
                <a:solidFill>
                  <a:schemeClr val="hlink"/>
                </a:solidFill>
                <a:hlinkClick r:id="rId5"/>
              </a:rPr>
              <a:t>MeetingCpp</a:t>
            </a:r>
            <a:r>
              <a:rPr lang="en-US" sz="2600"/>
              <a:t> - largest European C++ conference</a:t>
            </a:r>
            <a:endParaRPr sz="2600"/>
          </a:p>
          <a:p>
            <a:pPr indent="-393700" lvl="0" marL="457200" rtl="0">
              <a:spcBef>
                <a:spcPts val="0"/>
              </a:spcBef>
              <a:spcAft>
                <a:spcPts val="0"/>
              </a:spcAft>
              <a:buSzPts val="2600"/>
              <a:buChar char="•"/>
            </a:pPr>
            <a:r>
              <a:rPr lang="en-US" sz="2600" u="sng">
                <a:solidFill>
                  <a:schemeClr val="hlink"/>
                </a:solidFill>
                <a:hlinkClick r:id="rId6"/>
              </a:rPr>
              <a:t>isocpp.org</a:t>
            </a:r>
            <a:r>
              <a:rPr lang="en-US" sz="2600"/>
              <a:t> - C++ </a:t>
            </a:r>
            <a:r>
              <a:rPr lang="en-US" sz="2600"/>
              <a:t>standardization</a:t>
            </a:r>
            <a:r>
              <a:rPr lang="en-US" sz="2600"/>
              <a:t> </a:t>
            </a:r>
            <a:r>
              <a:rPr lang="en-US" sz="2600"/>
              <a:t>committee</a:t>
            </a:r>
            <a:endParaRPr sz="2600"/>
          </a:p>
          <a:p>
            <a:pPr indent="0" lvl="0" marL="0">
              <a:spcBef>
                <a:spcPts val="1000"/>
              </a:spcBef>
              <a:spcAft>
                <a:spcPts val="0"/>
              </a:spcAft>
              <a:buNone/>
            </a:pPr>
            <a:r>
              <a:rPr i="1" lang="en-US" sz="2600"/>
              <a:t>That’s usually a win-win game</a:t>
            </a:r>
            <a:endParaRPr i="1" sz="2600"/>
          </a:p>
        </p:txBody>
      </p:sp>
      <p:pic>
        <p:nvPicPr>
          <p:cNvPr id="276" name="Shape 276"/>
          <p:cNvPicPr preferRelativeResize="0"/>
          <p:nvPr/>
        </p:nvPicPr>
        <p:blipFill>
          <a:blip r:embed="rId7">
            <a:alphaModFix/>
          </a:blip>
          <a:stretch>
            <a:fillRect/>
          </a:stretch>
        </p:blipFill>
        <p:spPr>
          <a:xfrm>
            <a:off x="7884725" y="3005125"/>
            <a:ext cx="3490176" cy="3237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larWinds_Template">
  <a:themeElements>
    <a:clrScheme name="170508_SolarWindsTemplate">
      <a:dk1>
        <a:srgbClr val="282828"/>
      </a:dk1>
      <a:lt1>
        <a:srgbClr val="FFFFFF"/>
      </a:lt1>
      <a:dk2>
        <a:srgbClr val="C8C8C8"/>
      </a:dk2>
      <a:lt2>
        <a:srgbClr val="434344"/>
      </a:lt2>
      <a:accent1>
        <a:srgbClr val="42C0CE"/>
      </a:accent1>
      <a:accent2>
        <a:srgbClr val="F49B1C"/>
      </a:accent2>
      <a:accent3>
        <a:srgbClr val="B2D65A"/>
      </a:accent3>
      <a:accent4>
        <a:srgbClr val="434344"/>
      </a:accent4>
      <a:accent5>
        <a:srgbClr val="A1A0A0"/>
      </a:accent5>
      <a:accent6>
        <a:srgbClr val="F5E04A"/>
      </a:accent6>
      <a:hlink>
        <a:srgbClr val="0334F3"/>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larWinds_Template">
  <a:themeElements>
    <a:clrScheme name="170508_SolarWindsTemplate">
      <a:dk1>
        <a:srgbClr val="282828"/>
      </a:dk1>
      <a:lt1>
        <a:srgbClr val="FFFFFF"/>
      </a:lt1>
      <a:dk2>
        <a:srgbClr val="C8C8C8"/>
      </a:dk2>
      <a:lt2>
        <a:srgbClr val="434344"/>
      </a:lt2>
      <a:accent1>
        <a:srgbClr val="42C0CE"/>
      </a:accent1>
      <a:accent2>
        <a:srgbClr val="F49B1C"/>
      </a:accent2>
      <a:accent3>
        <a:srgbClr val="B2D65A"/>
      </a:accent3>
      <a:accent4>
        <a:srgbClr val="434344"/>
      </a:accent4>
      <a:accent5>
        <a:srgbClr val="A1A0A0"/>
      </a:accent5>
      <a:accent6>
        <a:srgbClr val="F5E04A"/>
      </a:accent6>
      <a:hlink>
        <a:srgbClr val="0334F3"/>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